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3" r:id="rId3"/>
    <p:sldId id="272" r:id="rId4"/>
    <p:sldId id="284" r:id="rId5"/>
    <p:sldId id="299" r:id="rId6"/>
    <p:sldId id="300" r:id="rId7"/>
    <p:sldId id="301" r:id="rId8"/>
    <p:sldId id="302" r:id="rId9"/>
    <p:sldId id="307" r:id="rId10"/>
    <p:sldId id="309" r:id="rId11"/>
    <p:sldId id="310" r:id="rId12"/>
    <p:sldId id="308" r:id="rId13"/>
    <p:sldId id="312" r:id="rId14"/>
    <p:sldId id="313" r:id="rId15"/>
    <p:sldId id="311" r:id="rId16"/>
    <p:sldId id="315" r:id="rId17"/>
    <p:sldId id="316" r:id="rId18"/>
    <p:sldId id="314" r:id="rId19"/>
    <p:sldId id="318" r:id="rId20"/>
    <p:sldId id="319" r:id="rId21"/>
    <p:sldId id="320" r:id="rId22"/>
    <p:sldId id="317" r:id="rId23"/>
    <p:sldId id="322" r:id="rId24"/>
    <p:sldId id="323" r:id="rId25"/>
    <p:sldId id="321" r:id="rId26"/>
    <p:sldId id="303" r:id="rId27"/>
    <p:sldId id="326" r:id="rId28"/>
    <p:sldId id="324" r:id="rId29"/>
    <p:sldId id="328" r:id="rId30"/>
    <p:sldId id="329" r:id="rId31"/>
    <p:sldId id="327" r:id="rId32"/>
    <p:sldId id="325" r:id="rId33"/>
    <p:sldId id="304" r:id="rId34"/>
    <p:sldId id="305" r:id="rId35"/>
    <p:sldId id="30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8" autoAdjust="0"/>
    <p:restoredTop sz="94660"/>
  </p:normalViewPr>
  <p:slideViewPr>
    <p:cSldViewPr>
      <p:cViewPr varScale="1">
        <p:scale>
          <a:sx n="71" d="100"/>
          <a:sy n="7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7600" y="152399"/>
            <a:ext cx="1524000" cy="655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7441" y="167254"/>
            <a:ext cx="7162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A9DC6F6-480F-4F20-83D5-D2A375C54351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C3F172-510C-427A-8208-AD363C55B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27441" y="609600"/>
            <a:ext cx="69587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4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STANDARD FORM OF AGREEMENT BETWEEN OWNER AND ARCHITECT</a:t>
            </a:r>
            <a:endParaRPr lang="en-US" sz="1400" dirty="0"/>
          </a:p>
        </p:txBody>
      </p:sp>
      <p:pic>
        <p:nvPicPr>
          <p:cNvPr id="25602" name="Picture 2" descr="C:\Users\Public\Documents\aia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27" y="428864"/>
            <a:ext cx="806346" cy="101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2" descr="cid:image003.jpg@01D0B269.9CE5A3F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74" y="6096000"/>
            <a:ext cx="1170851" cy="46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7869565" y="1600200"/>
            <a:ext cx="65915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B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1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0</a:t>
            </a:r>
          </a:p>
          <a:p>
            <a:r>
              <a:rPr kumimoji="0" lang="en-US" sz="6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+mn-ea"/>
                <a:cs typeface="Arial" charset="0"/>
              </a:rPr>
              <a:t>1</a:t>
            </a:r>
            <a:endParaRPr lang="en-US" sz="6600" dirty="0">
              <a:latin typeface="Tw Cen MT Condensed Extra Bold" panose="020B0803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52399" y="167255"/>
            <a:ext cx="7137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SCOSE, </a:t>
            </a:r>
            <a:r>
              <a:rPr kumimoji="0" lang="en-US" sz="3600" b="0" i="0" u="none" strike="noStrike" kern="1200" cap="all" spc="20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aia</a:t>
            </a:r>
            <a:r>
              <a:rPr kumimoji="0" lang="en-US" sz="3600" b="0" i="0" u="none" strike="noStrike" kern="1200" cap="all" spc="2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Arial" charset="0"/>
              </a:rPr>
              <a:t> Document B101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DA95C-459A-438C-A4E1-25380159CB96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9E863-A9A9-4C39-A267-85EA7C001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7A9EB-99D2-410E-8137-F433AA4CFFA5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9FE2E9-37F3-49B9-9D49-FAA05F0ED2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B9AD6-7E8B-446A-910B-160D76394BBD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6FE5-647B-445E-839E-D46247658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D2DD0F-CC22-4141-8A66-9A271F756472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2A1EA47-8E2E-4570-A02C-ACB607BE8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C5766-ADEA-4534-B1CC-CD8F9173D89C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A2E3D-80F8-4744-A014-18B4FC31C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9D2F3-95EC-4E9B-8B01-610A0DCF8F80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3713-35EA-4326-9AB9-DE45E20256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8087A1-2D6E-451B-99CC-DA7336880435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8220D-AC36-4C49-A6A7-082C9ACAF9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359D6-681A-4269-AE4E-83DDC84AAB1F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F3797-0C27-460B-AA59-82DFAB5B2B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1BC885-0F23-4ACE-9114-DF8B286C552A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B01389-307C-4744-940F-46C1DBBC2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1738D-91FF-4B36-A976-2F18B38873D6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9301A-A715-4D80-B009-979FB97A4B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128FA2-6E2B-4170-8F12-B8C12E6EA62F}" type="datetimeFigureOut">
              <a:rPr lang="en-US" smtClean="0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F2772A-AE87-4813-902B-08F16E4DAE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FAMMO\OSE\PROJECTS\CB Project Files\hickory knob\B101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86838">
            <a:off x="1933751" y="1485600"/>
            <a:ext cx="3520163" cy="454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505200"/>
            <a:ext cx="6522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Calibri"/>
              </a:rPr>
              <a:t>Things you may or may not know about the B101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6303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Design Development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542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Design Development Phase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91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6303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Design Development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542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Design Development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538948"/>
            <a:ext cx="5867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Developed Schematic Design drawings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Diagrammatic layouts of Building Systems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Structural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Mechanical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Plumbing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Electrical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Outline Specifications for major materials and systems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Estimate of Cost of Work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Submit to owner for review and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13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6601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6600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03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6974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Construction Documents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542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Construction Documents Phase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35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6974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Construction Documents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1838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Construction Documents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446690"/>
            <a:ext cx="6553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Drawings and Specifications setting forth the details and requirements for the construction of the work with a quality for the contractor to create shop drawings,  Product data and other similar submittals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Maximum Practicable Competition must be maintained listing at least 3 manufacturers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Ultimate preparation of the bidding documents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Estimate of the cost of work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Submission to the Owner and OSE for review and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01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371" y="2366665"/>
            <a:ext cx="3900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Bidding or Negotiation Phase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8798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6621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Bidding or Negotiation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Bidding or Negotiation Phase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71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6621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Bidding or Negotiation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Bidding or Negotiation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354997"/>
            <a:ext cx="6477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All final comments from the Owner and OSE have been incorporated into the drawings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Final estimates have been approved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Proposed Contract Documents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Obtain Competitive bids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Confirm responsiveness of bids or proposals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Determine the successful bid or proposal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Award and prepare contracts for construction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Price exceeds owners budget by less than 10%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Price exceeds owners budget by more than 10%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62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2420" y="2366665"/>
            <a:ext cx="2649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Construction Phase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646" y="3276600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45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83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4949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Construction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Construction Phase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97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6194" y="990600"/>
            <a:ext cx="3184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1274" y="2828330"/>
            <a:ext cx="262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Additional Services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8798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Calibri"/>
              </a:rPr>
              <a:t>Architects Basic Services</a:t>
            </a:r>
            <a:endParaRPr lang="en-US" sz="2400" b="1" kern="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733800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4949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Construction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3716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Construction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833265"/>
            <a:ext cx="64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Architect provides administration of the contract between the Owner &amp; the Contractor as set forth in the A201 General Conditions from signing of the contract to 21 days after final certificate of payment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Evaluations of the Work</a:t>
            </a:r>
            <a:endParaRPr lang="en-US" dirty="0" smtClean="0"/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Appropriate site visits to determine in general that the work is being installed in accordance with the Contract Documents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Certificates for Payment to Contractor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Work has progressed to the point indicated and the quality of the work is in accordance with the contract documents</a:t>
            </a:r>
          </a:p>
        </p:txBody>
      </p:sp>
    </p:spTree>
    <p:extLst>
      <p:ext uri="{BB962C8B-B14F-4D97-AF65-F5344CB8AC3E}">
        <p14:creationId xmlns:p14="http://schemas.microsoft.com/office/powerpoint/2010/main" val="1932601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4949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Construction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19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Construction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Submittals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Shall be reviewed with a reasonable promptness.  How many Days?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Changes in the Work</a:t>
            </a:r>
            <a:endParaRPr lang="en-US" dirty="0" smtClean="0"/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Architect may authorize Minor changes in the work that do not affect cost and time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Change orders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Construction Change directives 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Project Completion When do warranties start?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Substantial Completion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Final Completion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10 months after Substantial Completion with no compensation perform building  walk through and write a report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kern="0" dirty="0" smtClean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03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1274" y="2828330"/>
            <a:ext cx="262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Additional Services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1703" y="2828330"/>
            <a:ext cx="3323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FF0000"/>
                </a:solidFill>
              </a:rPr>
              <a:t>Owner’s Responsibilities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89996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89995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04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4351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Owner’s Responsibilities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are some of the Owner’s Responsibilities?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7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4351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Owner’s Responsibilities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are some of the Owner’s Responsibilities?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Program, schedule, space relationships, special equipment and site requirements  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Budget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Surveys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Geotechnical services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Testing and inspections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1391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244" y="3278798"/>
            <a:ext cx="3618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72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4861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Termination or Suspension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Who can terminate or Suspended the contract?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91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15250"/>
            <a:ext cx="4723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Termination or Suspension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426488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Who can terminate or Suspended the contract?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257485"/>
            <a:ext cx="5715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Architect and the Owner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Architect may terminate or suspend the contract should the owner fail to make payments in accordance with the contract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Either party can terminate this contract upon not less than 21 days written notice should the other party substantially fail to perform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The owner may terminate for convenience without cause</a:t>
            </a:r>
            <a:r>
              <a:rPr lang="en-US" sz="2400" kern="0" dirty="0">
                <a:solidFill>
                  <a:srgbClr val="00B050"/>
                </a:solidFill>
                <a:latin typeface="Calibri"/>
              </a:rPr>
              <a:t> upon not less than 21 days written notice </a:t>
            </a:r>
          </a:p>
        </p:txBody>
      </p:sp>
    </p:spTree>
    <p:extLst>
      <p:ext uri="{BB962C8B-B14F-4D97-AF65-F5344CB8AC3E}">
        <p14:creationId xmlns:p14="http://schemas.microsoft.com/office/powerpoint/2010/main" val="1134640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8798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18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15250"/>
            <a:ext cx="2649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Compensation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426488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Compensation for Services usually based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4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4329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Architects Basic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754236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Basic Services?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15250"/>
            <a:ext cx="2649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Compensation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426488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Compensation for Services usually based on?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181285"/>
            <a:ext cx="5867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Stipulated sum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Percentage of the Cost of the Work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What is used for the Cost of the Work?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Bid proposal or most recent estimate of the Cost of the Work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Stage 1 Services Schematic Design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Stage 2 Services DD – Final Completion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Reimbursable Expenses, how much mark up is allowed for architects consultants?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10%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935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8798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srgbClr val="FF0000"/>
                </a:solidFill>
                <a:latin typeface="Calibri"/>
              </a:rPr>
              <a:t>Insurance Coverages</a:t>
            </a:r>
            <a:endParaRPr lang="en-US" sz="24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59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65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Insurance Coverages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the insurance coverage that the Architect must maintain during the term of the agreement?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34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65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Insurance Coverages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the insurance coverage that the Architect must maintain during the term of the agreement?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954566"/>
            <a:ext cx="5638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Professional Liability Errors &amp; Omissions $1,000,000.00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Worker’s Compensation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     $500,000.00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Automobile Liability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     $1,000,000.00</a:t>
            </a:r>
            <a:endParaRPr lang="en-US" dirty="0" smtClean="0"/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Commercial General Liability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 </a:t>
            </a: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    $1,000,000.00</a:t>
            </a:r>
          </a:p>
        </p:txBody>
      </p:sp>
    </p:spTree>
    <p:extLst>
      <p:ext uri="{BB962C8B-B14F-4D97-AF65-F5344CB8AC3E}">
        <p14:creationId xmlns:p14="http://schemas.microsoft.com/office/powerpoint/2010/main" val="38272140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65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Insurance Coverages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How long shall the Architect maintain this insurance coverage?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7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365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Insurance Coverages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How long shall the Architect maintain this insurance coverage?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8520" y="260160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2 years after the date of Substantial Completion</a:t>
            </a:r>
            <a:endParaRPr lang="en-US" sz="2400" kern="0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789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5877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Calibri"/>
              </a:rPr>
              <a:t>Scope of Architects Basic Services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194375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Basic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3697" y="1524000"/>
            <a:ext cx="61653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Stage 1 Services Schematic Design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srgbClr val="00B050"/>
                </a:solidFill>
                <a:latin typeface="Calibri"/>
              </a:rPr>
              <a:t>Stage 2 Services DD – Final Completion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Architectural, Civil, Structural, Mechanical, Plumbing, Fire Protection &amp; Electrical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Schematic Design Phase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Design Development Phase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Construction Documents Phase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Bidding or Negotiation Phase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Construction Phase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Evaluation of the Work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Certificates for Payment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Submittals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Changes in the Work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Project Completion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kern="0" dirty="0" smtClean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3064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63025"/>
            <a:ext cx="3533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Additional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371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is not included in the Basic Services And is provided as additional services?</a:t>
            </a:r>
            <a:endParaRPr lang="en-US" dirty="0"/>
          </a:p>
        </p:txBody>
      </p:sp>
      <p:pic>
        <p:nvPicPr>
          <p:cNvPr id="2050" name="Picture 2" descr="S:\SFAMMO\OSE\PROJECTS\CB Project Files\hickory knob\add serv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209800"/>
            <a:ext cx="4648200" cy="388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S:\SFAMMO\OSE\PROJECTS\CB Project Files\hickory knob\add services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96000"/>
            <a:ext cx="4648201" cy="58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198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335"/>
            <a:ext cx="3591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Design Development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Schematic Design Phase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916" y="3278797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4537" y="3278796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prstClr val="white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71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2999"/>
            <a:ext cx="5835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Schematic Design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42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Schematic Design Phase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6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5742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Schematic Design Phase Services</a:t>
            </a:r>
            <a:endParaRPr lang="en-US" sz="3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What makes up the Schematic Design Phase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286000"/>
            <a:ext cx="594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Site plan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Preliminary building plans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Basic Code Review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Sections &amp; elevations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3d rendering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Preliminary selection of building systems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Preliminary selection of construction materials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Incorporation of environmentally responsible design approaches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Estimate of the Cost of Work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 smtClean="0">
                <a:solidFill>
                  <a:srgbClr val="00B050"/>
                </a:solidFill>
                <a:latin typeface="Calibri"/>
              </a:rPr>
              <a:t>OSE table top review</a:t>
            </a:r>
          </a:p>
        </p:txBody>
      </p:sp>
    </p:spTree>
    <p:extLst>
      <p:ext uri="{BB962C8B-B14F-4D97-AF65-F5344CB8AC3E}">
        <p14:creationId xmlns:p14="http://schemas.microsoft.com/office/powerpoint/2010/main" val="1386608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264" y="1443335"/>
            <a:ext cx="3668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Design Development Phase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4936" y="990600"/>
            <a:ext cx="3246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Schematic Design Phase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Construction Documents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06" y="2366665"/>
            <a:ext cx="381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Bidding or Negotiation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8067" y="2366665"/>
            <a:ext cx="2598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Construction Phase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841" y="2828330"/>
            <a:ext cx="2559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Additional Services</a:t>
            </a:r>
            <a:endParaRPr lang="en-US" sz="24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785" y="2828330"/>
            <a:ext cx="3235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Owner’s Responsibilities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716" y="3278798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Termination or Suspension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337" y="3278797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Compensation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990601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/>
              </a:rPr>
              <a:t>Architects Basic Services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287" y="3740463"/>
            <a:ext cx="2815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chemeClr val="bg1"/>
                </a:solidFill>
                <a:latin typeface="Calibri"/>
              </a:rPr>
              <a:t>Insurance Coverages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64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4285</TotalTime>
  <Words>1164</Words>
  <Application>Microsoft Office PowerPoint</Application>
  <PresentationFormat>On-screen Show (4:3)</PresentationFormat>
  <Paragraphs>245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 Budget and Control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Burdett, Clint</dc:creator>
  <cp:lastModifiedBy>L. Vaughan</cp:lastModifiedBy>
  <cp:revision>91</cp:revision>
  <dcterms:created xsi:type="dcterms:W3CDTF">2017-07-21T12:55:50Z</dcterms:created>
  <dcterms:modified xsi:type="dcterms:W3CDTF">2017-10-31T20:01:25Z</dcterms:modified>
</cp:coreProperties>
</file>