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89" r:id="rId4"/>
    <p:sldId id="258" r:id="rId5"/>
    <p:sldId id="288" r:id="rId6"/>
    <p:sldId id="290" r:id="rId7"/>
    <p:sldId id="282" r:id="rId8"/>
    <p:sldId id="291" r:id="rId9"/>
    <p:sldId id="276" r:id="rId10"/>
    <p:sldId id="284" r:id="rId11"/>
    <p:sldId id="283" r:id="rId12"/>
    <p:sldId id="271" r:id="rId13"/>
    <p:sldId id="285" r:id="rId14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78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6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69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6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4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4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2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0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4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2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4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4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9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1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C9E-5FA9-4861-8A7A-DC3924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03" y="685800"/>
            <a:ext cx="10089805" cy="27432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stellar" panose="020A0402060406010301" pitchFamily="18" charset="0"/>
              </a:rPr>
              <a:t>Office of state engineer</a:t>
            </a:r>
            <a:br>
              <a:rPr lang="en-US" b="1" dirty="0">
                <a:latin typeface="Castellar" panose="020A0402060406010301" pitchFamily="18" charset="0"/>
              </a:rPr>
            </a:br>
            <a:r>
              <a:rPr lang="en-US" b="1" dirty="0">
                <a:latin typeface="Castellar" panose="020A0402060406010301" pitchFamily="18" charset="0"/>
              </a:rPr>
              <a:t>database update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EB9A64-D61E-40CA-A46E-8602FB440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0" y="4446353"/>
            <a:ext cx="5361003" cy="1194319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Margaret Jordan, PE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Deputy State Engineer</a:t>
            </a: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Footlight MT Light" panose="0204060206030A020304" pitchFamily="18" charset="0"/>
                <a:cs typeface="Times New Roman" panose="02020603050405020304" pitchFamily="18" charset="0"/>
              </a:rPr>
              <a:t>Office of State Engineer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C1855AA-64E4-4E1A-8381-42ABC420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2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A8-D4F8-4193-BCD2-F75DD8DD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13" y="252105"/>
            <a:ext cx="9456174" cy="73589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Ose Form Association</a:t>
            </a:r>
            <a:endParaRPr lang="en-US" sz="4000" b="1" u="sng" dirty="0">
              <a:latin typeface="Californian FB" panose="0207040306080B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FBD6-5CA0-4789-B5C4-4DE5B064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53" y="399495"/>
            <a:ext cx="10750859" cy="6107837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All forms that are associated with other forms must be submitted in the correct order or an error message will appear.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Example:  SE-310 -&gt;	SE-360 -&gt;  SE-370 -&gt;  SE-390 -&gt;  SE-380</a:t>
            </a:r>
          </a:p>
          <a:p>
            <a:pPr marL="1027113" indent="-344488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SE-360 cannot be submitted for approval until the SE-310 is approved.</a:t>
            </a:r>
          </a:p>
          <a:p>
            <a:pPr marL="1027113" indent="-344488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SE-370 cannot be submitted for acknowledgement until the SE-360 is approved.</a:t>
            </a:r>
          </a:p>
          <a:p>
            <a:pPr marL="1027113" indent="-344488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SE-390 cannot be submitted for acknowledgement until the SE-370 is acknowledged.</a:t>
            </a:r>
          </a:p>
          <a:p>
            <a:pPr marL="1027113" indent="-344488"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Californian FB" panose="0207040306080B030204" pitchFamily="18" charset="0"/>
              </a:rPr>
              <a:t>SE-380 cannot be submitted for approval/acknowledgement until the SE-390 is acknowledged. 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7542785-A396-4617-B68A-428E43C2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26C3-91AC-48FB-83AF-014FA35A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84584"/>
            <a:ext cx="10058400" cy="769776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Ose Form Association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23BE1-8EF6-4E72-94A2-EFE5B43C2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879" y="1150577"/>
            <a:ext cx="11363626" cy="76977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Attempting to create SE-360 when a SE-310 has not be created. 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BF963FD3-400F-455F-9B5F-8B6BEB132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60BDF8E-B9CE-412F-BFF6-FAA74913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8" y="1920353"/>
            <a:ext cx="10246588" cy="413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9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6500-D551-42C8-ADDD-C897C55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3279"/>
            <a:ext cx="9510204" cy="82946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access to projects</a:t>
            </a:r>
            <a:endParaRPr lang="en-US" sz="40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BED2F-9CDC-467F-84E1-7FC867569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4" y="3752706"/>
            <a:ext cx="8788568" cy="2301865"/>
          </a:xfrm>
          <a:prstGeom prst="rect">
            <a:avLst/>
          </a:prstGeom>
        </p:spPr>
      </p:pic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A46D151-7284-44F5-86AA-962D6DC8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048868-523D-4C68-9644-0C345CD6641F}"/>
              </a:ext>
            </a:extLst>
          </p:cNvPr>
          <p:cNvSpPr/>
          <p:nvPr/>
        </p:nvSpPr>
        <p:spPr>
          <a:xfrm>
            <a:off x="228600" y="1032739"/>
            <a:ext cx="1047565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fornian FB" panose="0207040306080B030204" pitchFamily="18" charset="0"/>
                <a:cs typeface="Calibri" panose="020F0502020204030204" pitchFamily="34" charset="0"/>
              </a:rPr>
              <a:t>User will only be able to access your Agency’s Projects in the Database.</a:t>
            </a:r>
          </a:p>
          <a:p>
            <a:pPr marL="571500" indent="-571500" algn="just">
              <a:spcBef>
                <a:spcPts val="1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latin typeface="Californian FB" panose="0207040306080B030204" pitchFamily="18" charset="0"/>
                <a:cs typeface="Calibri" panose="020F0502020204030204" pitchFamily="34" charset="0"/>
              </a:rPr>
              <a:t>For this reason, Tech Schools have been given “T” numbers in the Database.</a:t>
            </a:r>
            <a:endParaRPr lang="en-US" sz="3600" dirty="0">
              <a:latin typeface="Californian FB" panose="0207040306080B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5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6500-D551-42C8-ADDD-C897C55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57" y="461643"/>
            <a:ext cx="9685175" cy="122231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Castellar" panose="020A0402060406010301" pitchFamily="18" charset="0"/>
              </a:rPr>
              <a:t>Q u e s t I o n s ? ? ? </a:t>
            </a:r>
            <a:endParaRPr lang="en-US" sz="6000" dirty="0"/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5A46D151-7284-44F5-86AA-962D6DC8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colorful, yellow&#10;&#10;Description automatically generated">
            <a:extLst>
              <a:ext uri="{FF2B5EF4-FFF2-40B4-BE49-F238E27FC236}">
                <a16:creationId xmlns:a16="http://schemas.microsoft.com/office/drawing/2014/main" id="{224D46A1-258F-4743-8D22-1954C591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606" y="1506400"/>
            <a:ext cx="3533395" cy="44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B454-36B0-4410-AA14-D7FB0E77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297" y="442975"/>
            <a:ext cx="8515500" cy="75253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stellar" panose="020A0402060406010301" pitchFamily="18" charset="0"/>
              </a:rPr>
              <a:t>OSE database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95CC-CD00-4C1F-9CB4-39862455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0427"/>
            <a:ext cx="9314895" cy="441220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The interactive Database is designed to minimize paper and make the transactions between OSE and Agencies more efficient, accessible and accountable.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The Database will be used only by OSE and all State Agencies.  For security purposes, private entities (A/Es, Contractors, etc.) will not be allowed access.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It.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284E70BC-00BB-4B5B-9FFB-18415A06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B454-36B0-4410-AA14-D7FB0E77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633" y="700427"/>
            <a:ext cx="7337124" cy="752535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stellar" panose="020A0402060406010301" pitchFamily="18" charset="0"/>
              </a:rPr>
              <a:t>OSE database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95CC-CD00-4C1F-9CB4-39862455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979722"/>
            <a:ext cx="9135122" cy="35865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The OSE Database will not take the place of the OSE Website or the Manual.  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It is only a tool to be used by Agencies to submit forms and other information to OSE and a place for OSE to store and access project information digitally.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284E70BC-00BB-4B5B-9FFB-18415A06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B1F3-51FF-4AE7-85B7-9D0652FDC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355107"/>
            <a:ext cx="9197900" cy="764567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latin typeface="Castellar" panose="020A0402060406010301" pitchFamily="18" charset="0"/>
              </a:rPr>
              <a:t>AGENCY user account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C54FB-7023-403B-9E0E-3E57DE298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37" y="1296140"/>
            <a:ext cx="9499107" cy="4598633"/>
          </a:xfrm>
        </p:spPr>
        <p:txBody>
          <a:bodyPr>
            <a:normAutofit lnSpcReduction="10000"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Each agency will be allowed a maximum of 3 Users.  Those users must have authority by the Agency to sign forms.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Users will be provided a link to register their account and OSE will verify them before they can begin using the system.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Californian FB" panose="0207040306080B030204" pitchFamily="18" charset="0"/>
              </a:rPr>
              <a:t>User accounts may be added or deleted by going through the OSE Administrator (Michael Cooper).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144290E-4191-4F0C-BBFE-BC8D58F3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4D61-D339-4110-B0E7-6EC21105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203278"/>
            <a:ext cx="8380521" cy="110589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OSE FORMS in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5D73-03F7-4D95-A23E-566EEC3D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34" y="1309168"/>
            <a:ext cx="10584402" cy="4798669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All forms requiring approval or acknowledgement by an OSE Project Manager will be accessed through the database.</a:t>
            </a:r>
          </a:p>
          <a:p>
            <a:pPr marL="571500" indent="-5715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Forms that are submitted as an attachment  to  a form that is approved or acknowledged by OSE will remain on the OSE Website in the Manual.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D7632089-BDD8-4113-8B83-0849E7DF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4D61-D339-4110-B0E7-6EC21105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24" y="203278"/>
            <a:ext cx="8380521" cy="110589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OSE FORMS in database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55D73-03F7-4D95-A23E-566EEC3D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486" y="1565279"/>
            <a:ext cx="9638260" cy="3922752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All forms in the database must be filled in COMPLETELY before they can be submitted to OSE.</a:t>
            </a:r>
          </a:p>
          <a:p>
            <a:pPr marL="571500" indent="-571500"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Forms that are not complete will trigger and error message if you try to submit them.  The error message will tell you what is wrong.</a:t>
            </a:r>
            <a:endParaRPr lang="en-US" dirty="0"/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D7632089-BDD8-4113-8B83-0849E7DF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116406-A3D5-4695-B1E6-29C8F22398F4}"/>
              </a:ext>
            </a:extLst>
          </p:cNvPr>
          <p:cNvSpPr txBox="1">
            <a:spLocks/>
          </p:cNvSpPr>
          <p:nvPr/>
        </p:nvSpPr>
        <p:spPr>
          <a:xfrm>
            <a:off x="129023" y="200079"/>
            <a:ext cx="10172802" cy="882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dirty="0">
                <a:solidFill>
                  <a:schemeClr val="accent1"/>
                </a:solidFill>
                <a:latin typeface="Castellar" panose="020A0402060406010301" pitchFamily="18" charset="0"/>
              </a:rPr>
              <a:t>Form validation errors:  SE-210  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7F058313-71B6-4B28-B0E9-84EAB255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654A60-6A4B-4998-A07A-810A70E1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48" y="1082961"/>
            <a:ext cx="7165334" cy="490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7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116406-A3D5-4695-B1E6-29C8F22398F4}"/>
              </a:ext>
            </a:extLst>
          </p:cNvPr>
          <p:cNvSpPr txBox="1">
            <a:spLocks/>
          </p:cNvSpPr>
          <p:nvPr/>
        </p:nvSpPr>
        <p:spPr>
          <a:xfrm>
            <a:off x="129023" y="200079"/>
            <a:ext cx="10222340" cy="882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u="sng" dirty="0">
                <a:solidFill>
                  <a:schemeClr val="accent1"/>
                </a:solidFill>
                <a:latin typeface="Castellar" panose="020A0402060406010301" pitchFamily="18" charset="0"/>
              </a:rPr>
              <a:t>Form validation errors:  SE-210  </a:t>
            </a:r>
          </a:p>
        </p:txBody>
      </p:sp>
      <p:pic>
        <p:nvPicPr>
          <p:cNvPr id="5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7F058313-71B6-4B28-B0E9-84EAB255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>
            <a:extLst>
              <a:ext uri="{FF2B5EF4-FFF2-40B4-BE49-F238E27FC236}">
                <a16:creationId xmlns:a16="http://schemas.microsoft.com/office/drawing/2014/main" id="{41A385C7-F6EB-4D85-847F-5EFDA442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0" y="1379680"/>
            <a:ext cx="944880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2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A8-D4F8-4193-BCD2-F75DD8DD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3278"/>
            <a:ext cx="8774420" cy="96829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Castellar" panose="020A0402060406010301" pitchFamily="18" charset="0"/>
              </a:rPr>
              <a:t>Form workflow 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FBD6-5CA0-4789-B5C4-4DE5B0643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0480"/>
            <a:ext cx="10893489" cy="4998127"/>
          </a:xfrm>
        </p:spPr>
        <p:txBody>
          <a:bodyPr>
            <a:normAutofit/>
          </a:bodyPr>
          <a:lstStyle/>
          <a:p>
            <a:pPr marL="800100" indent="-571500" algn="just"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chemeClr val="tx1"/>
                </a:solidFill>
                <a:latin typeface="Californian FB" panose="0207040306080B030204" pitchFamily="18" charset="0"/>
              </a:rPr>
              <a:t>Draft 	</a:t>
            </a: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-	Form is being worked on by Agency.</a:t>
            </a:r>
          </a:p>
          <a:p>
            <a:pPr marL="800100" indent="-571500" algn="just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2686050" algn="l"/>
              </a:tabLst>
            </a:pPr>
            <a:r>
              <a:rPr lang="en-US" sz="3600" b="1" i="1" dirty="0">
                <a:solidFill>
                  <a:schemeClr val="tx1"/>
                </a:solidFill>
                <a:latin typeface="Californian FB" panose="0207040306080B030204" pitchFamily="18" charset="0"/>
              </a:rPr>
              <a:t>Submitted</a:t>
            </a: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	-	Form has passed data requirements and is waiting OSE approval.</a:t>
            </a:r>
          </a:p>
          <a:p>
            <a:pPr marL="800100" indent="-571500" algn="just">
              <a:spcBef>
                <a:spcPts val="1800"/>
              </a:spcBef>
              <a:buFont typeface="Wingdings" panose="05000000000000000000" pitchFamily="2" charset="2"/>
              <a:buChar char="Ø"/>
              <a:tabLst>
                <a:tab pos="2686050" algn="l"/>
              </a:tabLst>
            </a:pPr>
            <a:r>
              <a:rPr lang="en-US" sz="3600" b="1" i="1" dirty="0">
                <a:solidFill>
                  <a:schemeClr val="tx1"/>
                </a:solidFill>
                <a:latin typeface="Californian FB" panose="0207040306080B030204" pitchFamily="18" charset="0"/>
              </a:rPr>
              <a:t>Rejected  	</a:t>
            </a: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-	OSE has rejected the form and it is back to </a:t>
            </a:r>
            <a:r>
              <a:rPr lang="en-US" sz="3600" b="1" i="1" dirty="0">
                <a:solidFill>
                  <a:schemeClr val="tx1"/>
                </a:solidFill>
                <a:latin typeface="Californian FB" panose="0207040306080B030204" pitchFamily="18" charset="0"/>
              </a:rPr>
              <a:t>Draft</a:t>
            </a: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 status.</a:t>
            </a:r>
          </a:p>
          <a:p>
            <a:pPr marL="800100" indent="-5715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600" b="1" i="1" dirty="0">
                <a:solidFill>
                  <a:schemeClr val="tx1"/>
                </a:solidFill>
                <a:latin typeface="Californian FB" panose="0207040306080B030204" pitchFamily="18" charset="0"/>
              </a:rPr>
              <a:t>Approved </a:t>
            </a:r>
            <a:r>
              <a:rPr lang="en-US" sz="3600" b="1" dirty="0">
                <a:solidFill>
                  <a:schemeClr val="tx1"/>
                </a:solidFill>
                <a:latin typeface="Californian FB" panose="0207040306080B030204" pitchFamily="18" charset="0"/>
              </a:rPr>
              <a:t> -	 OSE has approved the form.</a:t>
            </a:r>
          </a:p>
        </p:txBody>
      </p:sp>
      <p:pic>
        <p:nvPicPr>
          <p:cNvPr id="4" name="Picture 2" descr="C:\Users\dbsalley\AppData\Local\Microsoft\Windows\Temporary Internet Files\Content.Outlook\2GRG58NI\PPBanner.jpg">
            <a:extLst>
              <a:ext uri="{FF2B5EF4-FFF2-40B4-BE49-F238E27FC236}">
                <a16:creationId xmlns:a16="http://schemas.microsoft.com/office/drawing/2014/main" id="{A7542785-A396-4617-B68A-428E43C2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4800600" cy="48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3641</TotalTime>
  <Words>507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Californian FB</vt:lpstr>
      <vt:lpstr>Castellar</vt:lpstr>
      <vt:lpstr>Footlight MT Light</vt:lpstr>
      <vt:lpstr>Trebuchet MS</vt:lpstr>
      <vt:lpstr>Wingdings</vt:lpstr>
      <vt:lpstr>Wingdings 3</vt:lpstr>
      <vt:lpstr>Facet</vt:lpstr>
      <vt:lpstr>Office of state engineer database update</vt:lpstr>
      <vt:lpstr>OSE database </vt:lpstr>
      <vt:lpstr>OSE database </vt:lpstr>
      <vt:lpstr>AGENCY user account</vt:lpstr>
      <vt:lpstr>OSE FORMS in database</vt:lpstr>
      <vt:lpstr>OSE FORMS in database</vt:lpstr>
      <vt:lpstr>PowerPoint Presentation</vt:lpstr>
      <vt:lpstr>PowerPoint Presentation</vt:lpstr>
      <vt:lpstr>Form workflow status</vt:lpstr>
      <vt:lpstr>Ose Form Association</vt:lpstr>
      <vt:lpstr>Ose Form Association</vt:lpstr>
      <vt:lpstr>access to projects</vt:lpstr>
      <vt:lpstr>Q u e s t I o n s ? ?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state engineer(ose)</dc:title>
  <dc:creator>Tracy, Timothy</dc:creator>
  <cp:lastModifiedBy>Jordan, Margaret</cp:lastModifiedBy>
  <cp:revision>81</cp:revision>
  <cp:lastPrinted>2019-10-15T19:58:35Z</cp:lastPrinted>
  <dcterms:created xsi:type="dcterms:W3CDTF">2019-09-10T18:29:12Z</dcterms:created>
  <dcterms:modified xsi:type="dcterms:W3CDTF">2021-10-19T16:18:02Z</dcterms:modified>
</cp:coreProperties>
</file>