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77"/>
  </p:notesMasterIdLst>
  <p:sldIdLst>
    <p:sldId id="256" r:id="rId2"/>
    <p:sldId id="299" r:id="rId3"/>
    <p:sldId id="267" r:id="rId4"/>
    <p:sldId id="286" r:id="rId5"/>
    <p:sldId id="268" r:id="rId6"/>
    <p:sldId id="287" r:id="rId7"/>
    <p:sldId id="269" r:id="rId8"/>
    <p:sldId id="270" r:id="rId9"/>
    <p:sldId id="271" r:id="rId10"/>
    <p:sldId id="342" r:id="rId11"/>
    <p:sldId id="266" r:id="rId12"/>
    <p:sldId id="288" r:id="rId13"/>
    <p:sldId id="293" r:id="rId14"/>
    <p:sldId id="294" r:id="rId15"/>
    <p:sldId id="295" r:id="rId16"/>
    <p:sldId id="296" r:id="rId17"/>
    <p:sldId id="297" r:id="rId18"/>
    <p:sldId id="298" r:id="rId19"/>
    <p:sldId id="341" r:id="rId20"/>
    <p:sldId id="257" r:id="rId21"/>
    <p:sldId id="343" r:id="rId22"/>
    <p:sldId id="301" r:id="rId23"/>
    <p:sldId id="304" r:id="rId24"/>
    <p:sldId id="302" r:id="rId25"/>
    <p:sldId id="303" r:id="rId26"/>
    <p:sldId id="305" r:id="rId27"/>
    <p:sldId id="306" r:id="rId28"/>
    <p:sldId id="300" r:id="rId29"/>
    <p:sldId id="344" r:id="rId30"/>
    <p:sldId id="258" r:id="rId31"/>
    <p:sldId id="307" r:id="rId32"/>
    <p:sldId id="308" r:id="rId33"/>
    <p:sldId id="309" r:id="rId34"/>
    <p:sldId id="310" r:id="rId35"/>
    <p:sldId id="311" r:id="rId36"/>
    <p:sldId id="312" r:id="rId37"/>
    <p:sldId id="313" r:id="rId38"/>
    <p:sldId id="314" r:id="rId39"/>
    <p:sldId id="315" r:id="rId40"/>
    <p:sldId id="316" r:id="rId41"/>
    <p:sldId id="317" r:id="rId42"/>
    <p:sldId id="318" r:id="rId43"/>
    <p:sldId id="319" r:id="rId44"/>
    <p:sldId id="320" r:id="rId45"/>
    <p:sldId id="260" r:id="rId46"/>
    <p:sldId id="321" r:id="rId47"/>
    <p:sldId id="324" r:id="rId48"/>
    <p:sldId id="323" r:id="rId49"/>
    <p:sldId id="325" r:id="rId50"/>
    <p:sldId id="326" r:id="rId51"/>
    <p:sldId id="261" r:id="rId52"/>
    <p:sldId id="276" r:id="rId53"/>
    <p:sldId id="333" r:id="rId54"/>
    <p:sldId id="327" r:id="rId55"/>
    <p:sldId id="328" r:id="rId56"/>
    <p:sldId id="329" r:id="rId57"/>
    <p:sldId id="330" r:id="rId58"/>
    <p:sldId id="331" r:id="rId59"/>
    <p:sldId id="332" r:id="rId60"/>
    <p:sldId id="335" r:id="rId61"/>
    <p:sldId id="336" r:id="rId62"/>
    <p:sldId id="334" r:id="rId63"/>
    <p:sldId id="337" r:id="rId64"/>
    <p:sldId id="338" r:id="rId65"/>
    <p:sldId id="279" r:id="rId66"/>
    <p:sldId id="275" r:id="rId67"/>
    <p:sldId id="277" r:id="rId68"/>
    <p:sldId id="274" r:id="rId69"/>
    <p:sldId id="280" r:id="rId70"/>
    <p:sldId id="273" r:id="rId71"/>
    <p:sldId id="281" r:id="rId72"/>
    <p:sldId id="282" r:id="rId73"/>
    <p:sldId id="278" r:id="rId74"/>
    <p:sldId id="339" r:id="rId75"/>
    <p:sldId id="283"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BE00"/>
    <a:srgbClr val="E0021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9" d="100"/>
          <a:sy n="119" d="100"/>
        </p:scale>
        <p:origin x="216" y="108"/>
      </p:cViewPr>
      <p:guideLst/>
    </p:cSldViewPr>
  </p:slideViewPr>
  <p:notesTextViewPr>
    <p:cViewPr>
      <p:scale>
        <a:sx n="1" d="1"/>
        <a:sy n="1" d="1"/>
      </p:scale>
      <p:origin x="0" y="0"/>
    </p:cViewPr>
  </p:notesTextViewPr>
  <p:notesViewPr>
    <p:cSldViewPr snapToGrid="0">
      <p:cViewPr varScale="1">
        <p:scale>
          <a:sx n="69" d="100"/>
          <a:sy n="69" d="100"/>
        </p:scale>
        <p:origin x="3082"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a:t>Contributions and Research Grants</a:t>
            </a:r>
          </a:p>
          <a:p>
            <a:pPr>
              <a:defRPr/>
            </a:pPr>
            <a:r>
              <a:rPr lang="en-US" sz="1200" i="1"/>
              <a:t>(millions of dollars)</a:t>
            </a:r>
          </a:p>
        </c:rich>
      </c:tx>
      <c:layout>
        <c:manualLayout>
          <c:xMode val="edge"/>
          <c:yMode val="edge"/>
          <c:x val="0.11145211846971545"/>
          <c:y val="0.17293456463073456"/>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Sheet1!$A$1:$A$11</c:f>
              <c:strCache>
                <c:ptCount val="11"/>
                <c:pt idx="0">
                  <c:v>77/78</c:v>
                </c:pt>
                <c:pt idx="1">
                  <c:v>78/79</c:v>
                </c:pt>
                <c:pt idx="2">
                  <c:v>79/80</c:v>
                </c:pt>
                <c:pt idx="3">
                  <c:v>80/81</c:v>
                </c:pt>
                <c:pt idx="4">
                  <c:v>81/82</c:v>
                </c:pt>
                <c:pt idx="5">
                  <c:v>82/83</c:v>
                </c:pt>
                <c:pt idx="6">
                  <c:v>83/84</c:v>
                </c:pt>
                <c:pt idx="7">
                  <c:v>84/85</c:v>
                </c:pt>
                <c:pt idx="8">
                  <c:v>85/86</c:v>
                </c:pt>
                <c:pt idx="9">
                  <c:v>86/87</c:v>
                </c:pt>
                <c:pt idx="10">
                  <c:v>87/88</c:v>
                </c:pt>
              </c:strCache>
            </c:strRef>
          </c:cat>
          <c:val>
            <c:numRef>
              <c:f>Sheet1!$B$1:$B$11</c:f>
              <c:numCache>
                <c:formatCode>General</c:formatCode>
                <c:ptCount val="11"/>
                <c:pt idx="0">
                  <c:v>2.1</c:v>
                </c:pt>
                <c:pt idx="1">
                  <c:v>2.9</c:v>
                </c:pt>
                <c:pt idx="2">
                  <c:v>3.2</c:v>
                </c:pt>
                <c:pt idx="3">
                  <c:v>5.0999999999999996</c:v>
                </c:pt>
                <c:pt idx="4">
                  <c:v>7.8</c:v>
                </c:pt>
                <c:pt idx="5">
                  <c:v>8.6999999999999993</c:v>
                </c:pt>
                <c:pt idx="6">
                  <c:v>10.1</c:v>
                </c:pt>
                <c:pt idx="7">
                  <c:v>16.5</c:v>
                </c:pt>
                <c:pt idx="8">
                  <c:v>16.5</c:v>
                </c:pt>
                <c:pt idx="9">
                  <c:v>17.7</c:v>
                </c:pt>
                <c:pt idx="10">
                  <c:v>19.600000000000001</c:v>
                </c:pt>
              </c:numCache>
            </c:numRef>
          </c:val>
          <c:extLst>
            <c:ext xmlns:c16="http://schemas.microsoft.com/office/drawing/2014/chart" uri="{C3380CC4-5D6E-409C-BE32-E72D297353CC}">
              <c16:uniqueId val="{00000000-D9A8-4EAF-B5F1-D079C8C62ECD}"/>
            </c:ext>
          </c:extLst>
        </c:ser>
        <c:dLbls>
          <c:dLblPos val="outEnd"/>
          <c:showLegendKey val="0"/>
          <c:showVal val="1"/>
          <c:showCatName val="0"/>
          <c:showSerName val="0"/>
          <c:showPercent val="0"/>
          <c:showBubbleSize val="0"/>
        </c:dLbls>
        <c:gapWidth val="100"/>
        <c:overlap val="-24"/>
        <c:axId val="402399496"/>
        <c:axId val="398101824"/>
      </c:barChart>
      <c:catAx>
        <c:axId val="4023994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8101824"/>
        <c:crosses val="autoZero"/>
        <c:auto val="1"/>
        <c:lblAlgn val="ctr"/>
        <c:lblOffset val="100"/>
        <c:noMultiLvlLbl val="0"/>
      </c:catAx>
      <c:valAx>
        <c:axId val="398101824"/>
        <c:scaling>
          <c:orientation val="minMax"/>
        </c:scaling>
        <c:delete val="1"/>
        <c:axPos val="l"/>
        <c:numFmt formatCode="General" sourceLinked="1"/>
        <c:majorTickMark val="none"/>
        <c:minorTickMark val="none"/>
        <c:tickLblPos val="nextTo"/>
        <c:crossAx val="4023994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68FFFF-53BA-4CF4-9205-074A749C152E}" type="datetimeFigureOut">
              <a:rPr lang="en-US" smtClean="0"/>
              <a:t>11/1/2021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A33D1F-9AA6-47EA-A0EE-442755D810DD}" type="slidenum">
              <a:rPr lang="en-US" smtClean="0"/>
              <a:t>‹#›</a:t>
            </a:fld>
            <a:endParaRPr lang="en-US"/>
          </a:p>
        </p:txBody>
      </p:sp>
    </p:spTree>
    <p:extLst>
      <p:ext uri="{BB962C8B-B14F-4D97-AF65-F5344CB8AC3E}">
        <p14:creationId xmlns:p14="http://schemas.microsoft.com/office/powerpoint/2010/main" val="175207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A33D1F-9AA6-47EA-A0EE-442755D810DD}" type="slidenum">
              <a:rPr lang="en-US" smtClean="0"/>
              <a:t>1</a:t>
            </a:fld>
            <a:endParaRPr lang="en-US"/>
          </a:p>
        </p:txBody>
      </p:sp>
    </p:spTree>
    <p:extLst>
      <p:ext uri="{BB962C8B-B14F-4D97-AF65-F5344CB8AC3E}">
        <p14:creationId xmlns:p14="http://schemas.microsoft.com/office/powerpoint/2010/main" val="3937598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A33D1F-9AA6-47EA-A0EE-442755D810DD}" type="slidenum">
              <a:rPr lang="en-US" smtClean="0"/>
              <a:t>11</a:t>
            </a:fld>
            <a:endParaRPr lang="en-US"/>
          </a:p>
        </p:txBody>
      </p:sp>
    </p:spTree>
    <p:extLst>
      <p:ext uri="{BB962C8B-B14F-4D97-AF65-F5344CB8AC3E}">
        <p14:creationId xmlns:p14="http://schemas.microsoft.com/office/powerpoint/2010/main" val="2333665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A33D1F-9AA6-47EA-A0EE-442755D810DD}" type="slidenum">
              <a:rPr lang="en-US" smtClean="0"/>
              <a:t>12</a:t>
            </a:fld>
            <a:endParaRPr lang="en-US"/>
          </a:p>
        </p:txBody>
      </p:sp>
    </p:spTree>
    <p:extLst>
      <p:ext uri="{BB962C8B-B14F-4D97-AF65-F5344CB8AC3E}">
        <p14:creationId xmlns:p14="http://schemas.microsoft.com/office/powerpoint/2010/main" val="749011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A33D1F-9AA6-47EA-A0EE-442755D810DD}" type="slidenum">
              <a:rPr lang="en-US" smtClean="0"/>
              <a:t>13</a:t>
            </a:fld>
            <a:endParaRPr lang="en-US"/>
          </a:p>
        </p:txBody>
      </p:sp>
    </p:spTree>
    <p:extLst>
      <p:ext uri="{BB962C8B-B14F-4D97-AF65-F5344CB8AC3E}">
        <p14:creationId xmlns:p14="http://schemas.microsoft.com/office/powerpoint/2010/main" val="183360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A33D1F-9AA6-47EA-A0EE-442755D810DD}" type="slidenum">
              <a:rPr lang="en-US" smtClean="0"/>
              <a:t>2</a:t>
            </a:fld>
            <a:endParaRPr lang="en-US"/>
          </a:p>
        </p:txBody>
      </p:sp>
    </p:spTree>
    <p:extLst>
      <p:ext uri="{BB962C8B-B14F-4D97-AF65-F5344CB8AC3E}">
        <p14:creationId xmlns:p14="http://schemas.microsoft.com/office/powerpoint/2010/main" val="2865945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A33D1F-9AA6-47EA-A0EE-442755D810DD}" type="slidenum">
              <a:rPr lang="en-US" smtClean="0"/>
              <a:t>3</a:t>
            </a:fld>
            <a:endParaRPr lang="en-US"/>
          </a:p>
        </p:txBody>
      </p:sp>
    </p:spTree>
    <p:extLst>
      <p:ext uri="{BB962C8B-B14F-4D97-AF65-F5344CB8AC3E}">
        <p14:creationId xmlns:p14="http://schemas.microsoft.com/office/powerpoint/2010/main" val="4056148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A33D1F-9AA6-47EA-A0EE-442755D810DD}" type="slidenum">
              <a:rPr lang="en-US" smtClean="0"/>
              <a:t>4</a:t>
            </a:fld>
            <a:endParaRPr lang="en-US"/>
          </a:p>
        </p:txBody>
      </p:sp>
    </p:spTree>
    <p:extLst>
      <p:ext uri="{BB962C8B-B14F-4D97-AF65-F5344CB8AC3E}">
        <p14:creationId xmlns:p14="http://schemas.microsoft.com/office/powerpoint/2010/main" val="4072424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A33D1F-9AA6-47EA-A0EE-442755D810DD}" type="slidenum">
              <a:rPr lang="en-US" smtClean="0"/>
              <a:t>5</a:t>
            </a:fld>
            <a:endParaRPr lang="en-US"/>
          </a:p>
        </p:txBody>
      </p:sp>
    </p:spTree>
    <p:extLst>
      <p:ext uri="{BB962C8B-B14F-4D97-AF65-F5344CB8AC3E}">
        <p14:creationId xmlns:p14="http://schemas.microsoft.com/office/powerpoint/2010/main" val="2473204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A33D1F-9AA6-47EA-A0EE-442755D810DD}" type="slidenum">
              <a:rPr lang="en-US" smtClean="0"/>
              <a:t>6</a:t>
            </a:fld>
            <a:endParaRPr lang="en-US"/>
          </a:p>
        </p:txBody>
      </p:sp>
    </p:spTree>
    <p:extLst>
      <p:ext uri="{BB962C8B-B14F-4D97-AF65-F5344CB8AC3E}">
        <p14:creationId xmlns:p14="http://schemas.microsoft.com/office/powerpoint/2010/main" val="1261934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A33D1F-9AA6-47EA-A0EE-442755D810DD}" type="slidenum">
              <a:rPr lang="en-US" smtClean="0"/>
              <a:t>7</a:t>
            </a:fld>
            <a:endParaRPr lang="en-US"/>
          </a:p>
        </p:txBody>
      </p:sp>
    </p:spTree>
    <p:extLst>
      <p:ext uri="{BB962C8B-B14F-4D97-AF65-F5344CB8AC3E}">
        <p14:creationId xmlns:p14="http://schemas.microsoft.com/office/powerpoint/2010/main" val="1325046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A33D1F-9AA6-47EA-A0EE-442755D810DD}" type="slidenum">
              <a:rPr lang="en-US" smtClean="0"/>
              <a:t>8</a:t>
            </a:fld>
            <a:endParaRPr lang="en-US"/>
          </a:p>
        </p:txBody>
      </p:sp>
    </p:spTree>
    <p:extLst>
      <p:ext uri="{BB962C8B-B14F-4D97-AF65-F5344CB8AC3E}">
        <p14:creationId xmlns:p14="http://schemas.microsoft.com/office/powerpoint/2010/main" val="1285978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A33D1F-9AA6-47EA-A0EE-442755D810DD}" type="slidenum">
              <a:rPr lang="en-US" smtClean="0"/>
              <a:t>9</a:t>
            </a:fld>
            <a:endParaRPr lang="en-US"/>
          </a:p>
        </p:txBody>
      </p:sp>
    </p:spTree>
    <p:extLst>
      <p:ext uri="{BB962C8B-B14F-4D97-AF65-F5344CB8AC3E}">
        <p14:creationId xmlns:p14="http://schemas.microsoft.com/office/powerpoint/2010/main" val="2762511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C27D5-3387-4765-B8FC-97858772204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4ABC95-4626-4C97-9C65-A52B4CB75A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9AD998-19B0-40FD-B072-8EB71A545482}"/>
              </a:ext>
            </a:extLst>
          </p:cNvPr>
          <p:cNvSpPr>
            <a:spLocks noGrp="1"/>
          </p:cNvSpPr>
          <p:nvPr>
            <p:ph type="dt" sz="half" idx="10"/>
          </p:nvPr>
        </p:nvSpPr>
        <p:spPr/>
        <p:txBody>
          <a:bodyPr/>
          <a:lstStyle/>
          <a:p>
            <a:fld id="{2F48B552-5D1A-4437-9DE1-0FCDC81795B7}" type="datetimeFigureOut">
              <a:rPr lang="en-US" smtClean="0"/>
              <a:t>11/1/2021</a:t>
            </a:fld>
            <a:endParaRPr lang="en-US"/>
          </a:p>
        </p:txBody>
      </p:sp>
      <p:sp>
        <p:nvSpPr>
          <p:cNvPr id="5" name="Footer Placeholder 4">
            <a:extLst>
              <a:ext uri="{FF2B5EF4-FFF2-40B4-BE49-F238E27FC236}">
                <a16:creationId xmlns:a16="http://schemas.microsoft.com/office/drawing/2014/main" id="{6705A214-39C4-4FC5-A7B2-020D380807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49E210-94B7-41AC-86A1-BE9D045478F0}"/>
              </a:ext>
            </a:extLst>
          </p:cNvPr>
          <p:cNvSpPr>
            <a:spLocks noGrp="1"/>
          </p:cNvSpPr>
          <p:nvPr>
            <p:ph type="sldNum" sz="quarter" idx="12"/>
          </p:nvPr>
        </p:nvSpPr>
        <p:spPr/>
        <p:txBody>
          <a:bodyPr/>
          <a:lstStyle/>
          <a:p>
            <a:fld id="{4AACBC0C-D2E4-4E9D-A2E7-82B257B6E602}" type="slidenum">
              <a:rPr lang="en-US" smtClean="0"/>
              <a:t>‹#›</a:t>
            </a:fld>
            <a:endParaRPr lang="en-US"/>
          </a:p>
        </p:txBody>
      </p:sp>
    </p:spTree>
    <p:extLst>
      <p:ext uri="{BB962C8B-B14F-4D97-AF65-F5344CB8AC3E}">
        <p14:creationId xmlns:p14="http://schemas.microsoft.com/office/powerpoint/2010/main" val="3308936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3F713-B2DD-4F4B-99F2-A67E2A26E3E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8708A6C-2EF1-47AD-84D7-258A79D5F8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C16771-FBD5-4FDC-B3D0-B034646555BD}"/>
              </a:ext>
            </a:extLst>
          </p:cNvPr>
          <p:cNvSpPr>
            <a:spLocks noGrp="1"/>
          </p:cNvSpPr>
          <p:nvPr>
            <p:ph type="dt" sz="half" idx="10"/>
          </p:nvPr>
        </p:nvSpPr>
        <p:spPr/>
        <p:txBody>
          <a:bodyPr/>
          <a:lstStyle/>
          <a:p>
            <a:fld id="{2F48B552-5D1A-4437-9DE1-0FCDC81795B7}" type="datetimeFigureOut">
              <a:rPr lang="en-US" smtClean="0"/>
              <a:t>11/1/2021</a:t>
            </a:fld>
            <a:endParaRPr lang="en-US"/>
          </a:p>
        </p:txBody>
      </p:sp>
      <p:sp>
        <p:nvSpPr>
          <p:cNvPr id="5" name="Footer Placeholder 4">
            <a:extLst>
              <a:ext uri="{FF2B5EF4-FFF2-40B4-BE49-F238E27FC236}">
                <a16:creationId xmlns:a16="http://schemas.microsoft.com/office/drawing/2014/main" id="{E3DA0B27-141C-49B0-9CB9-4D5BA9FD4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D3612F-37AC-4F6F-B03D-785F295076FE}"/>
              </a:ext>
            </a:extLst>
          </p:cNvPr>
          <p:cNvSpPr>
            <a:spLocks noGrp="1"/>
          </p:cNvSpPr>
          <p:nvPr>
            <p:ph type="sldNum" sz="quarter" idx="12"/>
          </p:nvPr>
        </p:nvSpPr>
        <p:spPr/>
        <p:txBody>
          <a:bodyPr/>
          <a:lstStyle/>
          <a:p>
            <a:fld id="{4AACBC0C-D2E4-4E9D-A2E7-82B257B6E602}" type="slidenum">
              <a:rPr lang="en-US" smtClean="0"/>
              <a:t>‹#›</a:t>
            </a:fld>
            <a:endParaRPr lang="en-US"/>
          </a:p>
        </p:txBody>
      </p:sp>
    </p:spTree>
    <p:extLst>
      <p:ext uri="{BB962C8B-B14F-4D97-AF65-F5344CB8AC3E}">
        <p14:creationId xmlns:p14="http://schemas.microsoft.com/office/powerpoint/2010/main" val="78757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2990F7-F0E5-4E94-B8E6-B1157C67B38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09FAF1-6E3F-415A-9263-2AE758DF09A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103AC0-DE14-40E1-AC7D-18422139530D}"/>
              </a:ext>
            </a:extLst>
          </p:cNvPr>
          <p:cNvSpPr>
            <a:spLocks noGrp="1"/>
          </p:cNvSpPr>
          <p:nvPr>
            <p:ph type="dt" sz="half" idx="10"/>
          </p:nvPr>
        </p:nvSpPr>
        <p:spPr/>
        <p:txBody>
          <a:bodyPr/>
          <a:lstStyle/>
          <a:p>
            <a:fld id="{2F48B552-5D1A-4437-9DE1-0FCDC81795B7}" type="datetimeFigureOut">
              <a:rPr lang="en-US" smtClean="0"/>
              <a:t>11/1/2021</a:t>
            </a:fld>
            <a:endParaRPr lang="en-US"/>
          </a:p>
        </p:txBody>
      </p:sp>
      <p:sp>
        <p:nvSpPr>
          <p:cNvPr id="5" name="Footer Placeholder 4">
            <a:extLst>
              <a:ext uri="{FF2B5EF4-FFF2-40B4-BE49-F238E27FC236}">
                <a16:creationId xmlns:a16="http://schemas.microsoft.com/office/drawing/2014/main" id="{E1CEE0DB-D397-48B4-B1CB-2CA05A2878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ECC7C3-ABAE-4D2C-9B0E-0243BB92C271}"/>
              </a:ext>
            </a:extLst>
          </p:cNvPr>
          <p:cNvSpPr>
            <a:spLocks noGrp="1"/>
          </p:cNvSpPr>
          <p:nvPr>
            <p:ph type="sldNum" sz="quarter" idx="12"/>
          </p:nvPr>
        </p:nvSpPr>
        <p:spPr/>
        <p:txBody>
          <a:bodyPr/>
          <a:lstStyle/>
          <a:p>
            <a:fld id="{4AACBC0C-D2E4-4E9D-A2E7-82B257B6E602}" type="slidenum">
              <a:rPr lang="en-US" smtClean="0"/>
              <a:t>‹#›</a:t>
            </a:fld>
            <a:endParaRPr lang="en-US"/>
          </a:p>
        </p:txBody>
      </p:sp>
    </p:spTree>
    <p:extLst>
      <p:ext uri="{BB962C8B-B14F-4D97-AF65-F5344CB8AC3E}">
        <p14:creationId xmlns:p14="http://schemas.microsoft.com/office/powerpoint/2010/main" val="28067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42D41-847E-4E8E-84E4-52E3704CCC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7ECE3F-513C-4E2C-A695-0C4A9262EC8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6CD937-DF6F-4F26-9FD6-4CDB1ABF357B}"/>
              </a:ext>
            </a:extLst>
          </p:cNvPr>
          <p:cNvSpPr>
            <a:spLocks noGrp="1"/>
          </p:cNvSpPr>
          <p:nvPr>
            <p:ph type="dt" sz="half" idx="10"/>
          </p:nvPr>
        </p:nvSpPr>
        <p:spPr/>
        <p:txBody>
          <a:bodyPr/>
          <a:lstStyle/>
          <a:p>
            <a:fld id="{2F48B552-5D1A-4437-9DE1-0FCDC81795B7}" type="datetimeFigureOut">
              <a:rPr lang="en-US" smtClean="0"/>
              <a:t>11/1/2021</a:t>
            </a:fld>
            <a:endParaRPr lang="en-US"/>
          </a:p>
        </p:txBody>
      </p:sp>
      <p:sp>
        <p:nvSpPr>
          <p:cNvPr id="5" name="Footer Placeholder 4">
            <a:extLst>
              <a:ext uri="{FF2B5EF4-FFF2-40B4-BE49-F238E27FC236}">
                <a16:creationId xmlns:a16="http://schemas.microsoft.com/office/drawing/2014/main" id="{13E17159-398D-427E-98E7-5E15AA5779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521029-D55D-4123-AC4A-FFCA8D4ADD72}"/>
              </a:ext>
            </a:extLst>
          </p:cNvPr>
          <p:cNvSpPr>
            <a:spLocks noGrp="1"/>
          </p:cNvSpPr>
          <p:nvPr>
            <p:ph type="sldNum" sz="quarter" idx="12"/>
          </p:nvPr>
        </p:nvSpPr>
        <p:spPr/>
        <p:txBody>
          <a:bodyPr/>
          <a:lstStyle/>
          <a:p>
            <a:fld id="{4AACBC0C-D2E4-4E9D-A2E7-82B257B6E602}" type="slidenum">
              <a:rPr lang="en-US" smtClean="0"/>
              <a:t>‹#›</a:t>
            </a:fld>
            <a:endParaRPr lang="en-US"/>
          </a:p>
        </p:txBody>
      </p:sp>
    </p:spTree>
    <p:extLst>
      <p:ext uri="{BB962C8B-B14F-4D97-AF65-F5344CB8AC3E}">
        <p14:creationId xmlns:p14="http://schemas.microsoft.com/office/powerpoint/2010/main" val="1302484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9079A-235B-48D5-85EC-621A6F5D1B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14FDF6-3D18-4D28-966F-0B8B0B5D3C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405B6C-730E-4C7F-A59B-2FCCE7969C4E}"/>
              </a:ext>
            </a:extLst>
          </p:cNvPr>
          <p:cNvSpPr>
            <a:spLocks noGrp="1"/>
          </p:cNvSpPr>
          <p:nvPr>
            <p:ph type="dt" sz="half" idx="10"/>
          </p:nvPr>
        </p:nvSpPr>
        <p:spPr/>
        <p:txBody>
          <a:bodyPr/>
          <a:lstStyle/>
          <a:p>
            <a:fld id="{2F48B552-5D1A-4437-9DE1-0FCDC81795B7}" type="datetimeFigureOut">
              <a:rPr lang="en-US" smtClean="0"/>
              <a:t>11/1/2021</a:t>
            </a:fld>
            <a:endParaRPr lang="en-US"/>
          </a:p>
        </p:txBody>
      </p:sp>
      <p:sp>
        <p:nvSpPr>
          <p:cNvPr id="5" name="Footer Placeholder 4">
            <a:extLst>
              <a:ext uri="{FF2B5EF4-FFF2-40B4-BE49-F238E27FC236}">
                <a16:creationId xmlns:a16="http://schemas.microsoft.com/office/drawing/2014/main" id="{C20971CA-20ED-4ED4-8961-90B261A850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911590-35A1-45D6-8ECA-9A22AD92ECAE}"/>
              </a:ext>
            </a:extLst>
          </p:cNvPr>
          <p:cNvSpPr>
            <a:spLocks noGrp="1"/>
          </p:cNvSpPr>
          <p:nvPr>
            <p:ph type="sldNum" sz="quarter" idx="12"/>
          </p:nvPr>
        </p:nvSpPr>
        <p:spPr/>
        <p:txBody>
          <a:bodyPr/>
          <a:lstStyle/>
          <a:p>
            <a:fld id="{4AACBC0C-D2E4-4E9D-A2E7-82B257B6E602}" type="slidenum">
              <a:rPr lang="en-US" smtClean="0"/>
              <a:t>‹#›</a:t>
            </a:fld>
            <a:endParaRPr lang="en-US"/>
          </a:p>
        </p:txBody>
      </p:sp>
    </p:spTree>
    <p:extLst>
      <p:ext uri="{BB962C8B-B14F-4D97-AF65-F5344CB8AC3E}">
        <p14:creationId xmlns:p14="http://schemas.microsoft.com/office/powerpoint/2010/main" val="2682025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EF3DA-28F2-4F08-926B-A71577CE7D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DAC45F-4E3A-40B1-A308-10A44844BC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4C98B7-14E5-48C2-AF27-9CDFF404A86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0F379ED-7127-41BD-9B40-403DCA8089D6}"/>
              </a:ext>
            </a:extLst>
          </p:cNvPr>
          <p:cNvSpPr>
            <a:spLocks noGrp="1"/>
          </p:cNvSpPr>
          <p:nvPr>
            <p:ph type="dt" sz="half" idx="10"/>
          </p:nvPr>
        </p:nvSpPr>
        <p:spPr/>
        <p:txBody>
          <a:bodyPr/>
          <a:lstStyle/>
          <a:p>
            <a:fld id="{2F48B552-5D1A-4437-9DE1-0FCDC81795B7}" type="datetimeFigureOut">
              <a:rPr lang="en-US" smtClean="0"/>
              <a:t>11/1/2021</a:t>
            </a:fld>
            <a:endParaRPr lang="en-US"/>
          </a:p>
        </p:txBody>
      </p:sp>
      <p:sp>
        <p:nvSpPr>
          <p:cNvPr id="6" name="Footer Placeholder 5">
            <a:extLst>
              <a:ext uri="{FF2B5EF4-FFF2-40B4-BE49-F238E27FC236}">
                <a16:creationId xmlns:a16="http://schemas.microsoft.com/office/drawing/2014/main" id="{DF65FCAE-F6DE-4859-B76C-69EB63C5AE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FEB903-2B8D-44A6-B662-B14B4BC9370A}"/>
              </a:ext>
            </a:extLst>
          </p:cNvPr>
          <p:cNvSpPr>
            <a:spLocks noGrp="1"/>
          </p:cNvSpPr>
          <p:nvPr>
            <p:ph type="sldNum" sz="quarter" idx="12"/>
          </p:nvPr>
        </p:nvSpPr>
        <p:spPr/>
        <p:txBody>
          <a:bodyPr/>
          <a:lstStyle/>
          <a:p>
            <a:fld id="{4AACBC0C-D2E4-4E9D-A2E7-82B257B6E602}" type="slidenum">
              <a:rPr lang="en-US" smtClean="0"/>
              <a:t>‹#›</a:t>
            </a:fld>
            <a:endParaRPr lang="en-US"/>
          </a:p>
        </p:txBody>
      </p:sp>
    </p:spTree>
    <p:extLst>
      <p:ext uri="{BB962C8B-B14F-4D97-AF65-F5344CB8AC3E}">
        <p14:creationId xmlns:p14="http://schemas.microsoft.com/office/powerpoint/2010/main" val="2111192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E5F3C-9401-4732-B03B-B8218932973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859326-0109-4115-A19E-F54DA74ABE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534491C-F152-4937-B29E-7CEDC4A054E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2EF5BB8-844B-44C3-8A07-DFD4983853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FAAC4FE-2B94-4835-A96B-347BCB7302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0B44737-D7E3-4560-A988-0DE857CDEC5E}"/>
              </a:ext>
            </a:extLst>
          </p:cNvPr>
          <p:cNvSpPr>
            <a:spLocks noGrp="1"/>
          </p:cNvSpPr>
          <p:nvPr>
            <p:ph type="dt" sz="half" idx="10"/>
          </p:nvPr>
        </p:nvSpPr>
        <p:spPr/>
        <p:txBody>
          <a:bodyPr/>
          <a:lstStyle/>
          <a:p>
            <a:fld id="{2F48B552-5D1A-4437-9DE1-0FCDC81795B7}" type="datetimeFigureOut">
              <a:rPr lang="en-US" smtClean="0"/>
              <a:t>11/1/2021</a:t>
            </a:fld>
            <a:endParaRPr lang="en-US"/>
          </a:p>
        </p:txBody>
      </p:sp>
      <p:sp>
        <p:nvSpPr>
          <p:cNvPr id="8" name="Footer Placeholder 7">
            <a:extLst>
              <a:ext uri="{FF2B5EF4-FFF2-40B4-BE49-F238E27FC236}">
                <a16:creationId xmlns:a16="http://schemas.microsoft.com/office/drawing/2014/main" id="{4888E987-7ACD-4DB0-B40E-621374B376E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1BD7888-F7A1-4334-B4B6-11E5EB36CCEC}"/>
              </a:ext>
            </a:extLst>
          </p:cNvPr>
          <p:cNvSpPr>
            <a:spLocks noGrp="1"/>
          </p:cNvSpPr>
          <p:nvPr>
            <p:ph type="sldNum" sz="quarter" idx="12"/>
          </p:nvPr>
        </p:nvSpPr>
        <p:spPr/>
        <p:txBody>
          <a:bodyPr/>
          <a:lstStyle/>
          <a:p>
            <a:fld id="{4AACBC0C-D2E4-4E9D-A2E7-82B257B6E602}" type="slidenum">
              <a:rPr lang="en-US" smtClean="0"/>
              <a:t>‹#›</a:t>
            </a:fld>
            <a:endParaRPr lang="en-US"/>
          </a:p>
        </p:txBody>
      </p:sp>
    </p:spTree>
    <p:extLst>
      <p:ext uri="{BB962C8B-B14F-4D97-AF65-F5344CB8AC3E}">
        <p14:creationId xmlns:p14="http://schemas.microsoft.com/office/powerpoint/2010/main" val="3294669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09D31-E302-4582-853D-A47BBD5586C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9C385A0-7AE4-4BF8-BD87-17859FAD722D}"/>
              </a:ext>
            </a:extLst>
          </p:cNvPr>
          <p:cNvSpPr>
            <a:spLocks noGrp="1"/>
          </p:cNvSpPr>
          <p:nvPr>
            <p:ph type="dt" sz="half" idx="10"/>
          </p:nvPr>
        </p:nvSpPr>
        <p:spPr/>
        <p:txBody>
          <a:bodyPr/>
          <a:lstStyle/>
          <a:p>
            <a:fld id="{2F48B552-5D1A-4437-9DE1-0FCDC81795B7}" type="datetimeFigureOut">
              <a:rPr lang="en-US" smtClean="0"/>
              <a:t>11/1/2021</a:t>
            </a:fld>
            <a:endParaRPr lang="en-US"/>
          </a:p>
        </p:txBody>
      </p:sp>
      <p:sp>
        <p:nvSpPr>
          <p:cNvPr id="4" name="Footer Placeholder 3">
            <a:extLst>
              <a:ext uri="{FF2B5EF4-FFF2-40B4-BE49-F238E27FC236}">
                <a16:creationId xmlns:a16="http://schemas.microsoft.com/office/drawing/2014/main" id="{E7F17D86-B785-45BE-B53B-671CDB4C46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866CBEF-301D-4DC2-BE96-A4DBC56E0617}"/>
              </a:ext>
            </a:extLst>
          </p:cNvPr>
          <p:cNvSpPr>
            <a:spLocks noGrp="1"/>
          </p:cNvSpPr>
          <p:nvPr>
            <p:ph type="sldNum" sz="quarter" idx="12"/>
          </p:nvPr>
        </p:nvSpPr>
        <p:spPr/>
        <p:txBody>
          <a:bodyPr/>
          <a:lstStyle/>
          <a:p>
            <a:fld id="{4AACBC0C-D2E4-4E9D-A2E7-82B257B6E602}" type="slidenum">
              <a:rPr lang="en-US" smtClean="0"/>
              <a:t>‹#›</a:t>
            </a:fld>
            <a:endParaRPr lang="en-US"/>
          </a:p>
        </p:txBody>
      </p:sp>
    </p:spTree>
    <p:extLst>
      <p:ext uri="{BB962C8B-B14F-4D97-AF65-F5344CB8AC3E}">
        <p14:creationId xmlns:p14="http://schemas.microsoft.com/office/powerpoint/2010/main" val="2628639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A0A29C-0975-49AC-A7E0-4CFCCFA76956}"/>
              </a:ext>
            </a:extLst>
          </p:cNvPr>
          <p:cNvSpPr>
            <a:spLocks noGrp="1"/>
          </p:cNvSpPr>
          <p:nvPr>
            <p:ph type="dt" sz="half" idx="10"/>
          </p:nvPr>
        </p:nvSpPr>
        <p:spPr/>
        <p:txBody>
          <a:bodyPr/>
          <a:lstStyle/>
          <a:p>
            <a:fld id="{2F48B552-5D1A-4437-9DE1-0FCDC81795B7}" type="datetimeFigureOut">
              <a:rPr lang="en-US" smtClean="0"/>
              <a:t>11/1/2021</a:t>
            </a:fld>
            <a:endParaRPr lang="en-US"/>
          </a:p>
        </p:txBody>
      </p:sp>
      <p:sp>
        <p:nvSpPr>
          <p:cNvPr id="3" name="Footer Placeholder 2">
            <a:extLst>
              <a:ext uri="{FF2B5EF4-FFF2-40B4-BE49-F238E27FC236}">
                <a16:creationId xmlns:a16="http://schemas.microsoft.com/office/drawing/2014/main" id="{08C28F0A-8DFB-404D-8DBF-8D570D16443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50E647D-7436-4A94-8EBE-D7DEC1F02FC7}"/>
              </a:ext>
            </a:extLst>
          </p:cNvPr>
          <p:cNvSpPr>
            <a:spLocks noGrp="1"/>
          </p:cNvSpPr>
          <p:nvPr>
            <p:ph type="sldNum" sz="quarter" idx="12"/>
          </p:nvPr>
        </p:nvSpPr>
        <p:spPr/>
        <p:txBody>
          <a:bodyPr/>
          <a:lstStyle/>
          <a:p>
            <a:fld id="{4AACBC0C-D2E4-4E9D-A2E7-82B257B6E602}" type="slidenum">
              <a:rPr lang="en-US" smtClean="0"/>
              <a:t>‹#›</a:t>
            </a:fld>
            <a:endParaRPr lang="en-US"/>
          </a:p>
        </p:txBody>
      </p:sp>
    </p:spTree>
    <p:extLst>
      <p:ext uri="{BB962C8B-B14F-4D97-AF65-F5344CB8AC3E}">
        <p14:creationId xmlns:p14="http://schemas.microsoft.com/office/powerpoint/2010/main" val="912427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11030-E8E5-476B-AC0D-98FA8B7182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20D9F11-5AC8-415A-94D3-3D686DD5CA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36EAE80-549F-4347-9C36-ED0AB574CD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9C1098-F9D3-4558-A422-72B04CEB883B}"/>
              </a:ext>
            </a:extLst>
          </p:cNvPr>
          <p:cNvSpPr>
            <a:spLocks noGrp="1"/>
          </p:cNvSpPr>
          <p:nvPr>
            <p:ph type="dt" sz="half" idx="10"/>
          </p:nvPr>
        </p:nvSpPr>
        <p:spPr/>
        <p:txBody>
          <a:bodyPr/>
          <a:lstStyle/>
          <a:p>
            <a:fld id="{2F48B552-5D1A-4437-9DE1-0FCDC81795B7}" type="datetimeFigureOut">
              <a:rPr lang="en-US" smtClean="0"/>
              <a:t>11/1/2021</a:t>
            </a:fld>
            <a:endParaRPr lang="en-US"/>
          </a:p>
        </p:txBody>
      </p:sp>
      <p:sp>
        <p:nvSpPr>
          <p:cNvPr id="6" name="Footer Placeholder 5">
            <a:extLst>
              <a:ext uri="{FF2B5EF4-FFF2-40B4-BE49-F238E27FC236}">
                <a16:creationId xmlns:a16="http://schemas.microsoft.com/office/drawing/2014/main" id="{BA4F3E18-E9B0-454E-BBA9-C71A319846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51AB0B-5A2E-49AB-9817-0E9744F37351}"/>
              </a:ext>
            </a:extLst>
          </p:cNvPr>
          <p:cNvSpPr>
            <a:spLocks noGrp="1"/>
          </p:cNvSpPr>
          <p:nvPr>
            <p:ph type="sldNum" sz="quarter" idx="12"/>
          </p:nvPr>
        </p:nvSpPr>
        <p:spPr/>
        <p:txBody>
          <a:bodyPr/>
          <a:lstStyle/>
          <a:p>
            <a:fld id="{4AACBC0C-D2E4-4E9D-A2E7-82B257B6E602}" type="slidenum">
              <a:rPr lang="en-US" smtClean="0"/>
              <a:t>‹#›</a:t>
            </a:fld>
            <a:endParaRPr lang="en-US"/>
          </a:p>
        </p:txBody>
      </p:sp>
    </p:spTree>
    <p:extLst>
      <p:ext uri="{BB962C8B-B14F-4D97-AF65-F5344CB8AC3E}">
        <p14:creationId xmlns:p14="http://schemas.microsoft.com/office/powerpoint/2010/main" val="1551504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2651E-6D48-448A-8C41-FB8EC1AD86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61CD89B-1E1C-4968-8B8D-8AF251601B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5A6B02C-B727-440B-A5ED-2C72647EB6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A869FB-D39C-49D7-A425-B000E4458EA2}"/>
              </a:ext>
            </a:extLst>
          </p:cNvPr>
          <p:cNvSpPr>
            <a:spLocks noGrp="1"/>
          </p:cNvSpPr>
          <p:nvPr>
            <p:ph type="dt" sz="half" idx="10"/>
          </p:nvPr>
        </p:nvSpPr>
        <p:spPr/>
        <p:txBody>
          <a:bodyPr/>
          <a:lstStyle/>
          <a:p>
            <a:fld id="{2F48B552-5D1A-4437-9DE1-0FCDC81795B7}" type="datetimeFigureOut">
              <a:rPr lang="en-US" smtClean="0"/>
              <a:t>11/1/2021</a:t>
            </a:fld>
            <a:endParaRPr lang="en-US"/>
          </a:p>
        </p:txBody>
      </p:sp>
      <p:sp>
        <p:nvSpPr>
          <p:cNvPr id="6" name="Footer Placeholder 5">
            <a:extLst>
              <a:ext uri="{FF2B5EF4-FFF2-40B4-BE49-F238E27FC236}">
                <a16:creationId xmlns:a16="http://schemas.microsoft.com/office/drawing/2014/main" id="{65E5215E-DAE9-4626-9834-4DF4F06CE7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CA7DE7-429B-4987-B66A-BF67BE7AB5C6}"/>
              </a:ext>
            </a:extLst>
          </p:cNvPr>
          <p:cNvSpPr>
            <a:spLocks noGrp="1"/>
          </p:cNvSpPr>
          <p:nvPr>
            <p:ph type="sldNum" sz="quarter" idx="12"/>
          </p:nvPr>
        </p:nvSpPr>
        <p:spPr/>
        <p:txBody>
          <a:bodyPr/>
          <a:lstStyle/>
          <a:p>
            <a:fld id="{4AACBC0C-D2E4-4E9D-A2E7-82B257B6E602}" type="slidenum">
              <a:rPr lang="en-US" smtClean="0"/>
              <a:t>‹#›</a:t>
            </a:fld>
            <a:endParaRPr lang="en-US"/>
          </a:p>
        </p:txBody>
      </p:sp>
    </p:spTree>
    <p:extLst>
      <p:ext uri="{BB962C8B-B14F-4D97-AF65-F5344CB8AC3E}">
        <p14:creationId xmlns:p14="http://schemas.microsoft.com/office/powerpoint/2010/main" val="1707018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21B076-D2CC-4685-B768-030E009BF9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2F4D271-B7C0-4654-9EED-5C1689279C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C827A5-8A9C-445E-B54C-17BACD1C66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48B552-5D1A-4437-9DE1-0FCDC81795B7}" type="datetimeFigureOut">
              <a:rPr lang="en-US" smtClean="0"/>
              <a:t>11/1/2021</a:t>
            </a:fld>
            <a:endParaRPr lang="en-US"/>
          </a:p>
        </p:txBody>
      </p:sp>
      <p:sp>
        <p:nvSpPr>
          <p:cNvPr id="5" name="Footer Placeholder 4">
            <a:extLst>
              <a:ext uri="{FF2B5EF4-FFF2-40B4-BE49-F238E27FC236}">
                <a16:creationId xmlns:a16="http://schemas.microsoft.com/office/drawing/2014/main" id="{E0656DA0-6F90-4D24-BD66-339C6DA551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9607C07-8FC7-42C2-BABD-33F6ADEF43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ACBC0C-D2E4-4E9D-A2E7-82B257B6E602}" type="slidenum">
              <a:rPr lang="en-US" smtClean="0"/>
              <a:t>‹#›</a:t>
            </a:fld>
            <a:endParaRPr lang="en-US"/>
          </a:p>
        </p:txBody>
      </p:sp>
    </p:spTree>
    <p:extLst>
      <p:ext uri="{BB962C8B-B14F-4D97-AF65-F5344CB8AC3E}">
        <p14:creationId xmlns:p14="http://schemas.microsoft.com/office/powerpoint/2010/main" val="8718391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16.jfif"/><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jpg"/></Relationships>
</file>

<file path=ppt/slides/_rels/slide7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jf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6E1FE-CAE4-4ADD-8CE9-30EE08B147A9}"/>
              </a:ext>
            </a:extLst>
          </p:cNvPr>
          <p:cNvSpPr>
            <a:spLocks noGrp="1"/>
          </p:cNvSpPr>
          <p:nvPr>
            <p:ph type="ctrTitle"/>
          </p:nvPr>
        </p:nvSpPr>
        <p:spPr/>
        <p:txBody>
          <a:bodyPr/>
          <a:lstStyle/>
          <a:p>
            <a:r>
              <a:rPr lang="en-US" dirty="0"/>
              <a:t>The Koger Amendment</a:t>
            </a:r>
          </a:p>
        </p:txBody>
      </p:sp>
      <p:sp>
        <p:nvSpPr>
          <p:cNvPr id="3" name="Subtitle 2">
            <a:extLst>
              <a:ext uri="{FF2B5EF4-FFF2-40B4-BE49-F238E27FC236}">
                <a16:creationId xmlns:a16="http://schemas.microsoft.com/office/drawing/2014/main" id="{0CC5C5B1-965E-40BB-96A7-1842AB84E5D0}"/>
              </a:ext>
            </a:extLst>
          </p:cNvPr>
          <p:cNvSpPr>
            <a:spLocks noGrp="1"/>
          </p:cNvSpPr>
          <p:nvPr>
            <p:ph type="subTitle" idx="1"/>
          </p:nvPr>
        </p:nvSpPr>
        <p:spPr/>
        <p:txBody>
          <a:bodyPr/>
          <a:lstStyle/>
          <a:p>
            <a:r>
              <a:rPr lang="en-US" dirty="0"/>
              <a:t>What it Says and What it Means</a:t>
            </a:r>
          </a:p>
        </p:txBody>
      </p:sp>
    </p:spTree>
    <p:extLst>
      <p:ext uri="{BB962C8B-B14F-4D97-AF65-F5344CB8AC3E}">
        <p14:creationId xmlns:p14="http://schemas.microsoft.com/office/powerpoint/2010/main" val="779328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9870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oad with cars on it and a building in the background&#10;&#10;Description automatically generated with low confidence">
            <a:extLst>
              <a:ext uri="{FF2B5EF4-FFF2-40B4-BE49-F238E27FC236}">
                <a16:creationId xmlns:a16="http://schemas.microsoft.com/office/drawing/2014/main" id="{926BB116-39E0-49F9-A45B-05B9683FA1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2386" y="-18160"/>
            <a:ext cx="8447228" cy="6894319"/>
          </a:xfrm>
          <a:prstGeom prst="rect">
            <a:avLst/>
          </a:prstGeom>
        </p:spPr>
      </p:pic>
      <p:pic>
        <p:nvPicPr>
          <p:cNvPr id="6" name="Picture 5" descr="A road with cars on it and a building in the background&#10;&#10;Description automatically generated with low confidence">
            <a:extLst>
              <a:ext uri="{FF2B5EF4-FFF2-40B4-BE49-F238E27FC236}">
                <a16:creationId xmlns:a16="http://schemas.microsoft.com/office/drawing/2014/main" id="{23502E01-ACC1-485C-8BFC-11DA7B86A635}"/>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72386" y="-18162"/>
            <a:ext cx="8447228" cy="6894319"/>
          </a:xfrm>
          <a:prstGeom prst="rect">
            <a:avLst/>
          </a:prstGeom>
        </p:spPr>
      </p:pic>
      <p:sp>
        <p:nvSpPr>
          <p:cNvPr id="2" name="Title 1">
            <a:extLst>
              <a:ext uri="{FF2B5EF4-FFF2-40B4-BE49-F238E27FC236}">
                <a16:creationId xmlns:a16="http://schemas.microsoft.com/office/drawing/2014/main" id="{26EEC64F-1CB2-45C9-8F85-8CE6D3C71F74}"/>
              </a:ext>
            </a:extLst>
          </p:cNvPr>
          <p:cNvSpPr>
            <a:spLocks noGrp="1"/>
          </p:cNvSpPr>
          <p:nvPr>
            <p:ph type="title"/>
          </p:nvPr>
        </p:nvSpPr>
        <p:spPr/>
        <p:txBody>
          <a:bodyPr/>
          <a:lstStyle/>
          <a:p>
            <a:r>
              <a:rPr lang="en-US" b="1" dirty="0"/>
              <a:t>January 1987</a:t>
            </a:r>
          </a:p>
        </p:txBody>
      </p:sp>
      <p:sp>
        <p:nvSpPr>
          <p:cNvPr id="5" name="TextBox 4">
            <a:extLst>
              <a:ext uri="{FF2B5EF4-FFF2-40B4-BE49-F238E27FC236}">
                <a16:creationId xmlns:a16="http://schemas.microsoft.com/office/drawing/2014/main" id="{0FD57FD1-9F7C-4AD0-957E-D5452FEFFD2A}"/>
              </a:ext>
            </a:extLst>
          </p:cNvPr>
          <p:cNvSpPr txBox="1"/>
          <p:nvPr/>
        </p:nvSpPr>
        <p:spPr>
          <a:xfrm>
            <a:off x="838200" y="2828834"/>
            <a:ext cx="7952433" cy="1200329"/>
          </a:xfrm>
          <a:prstGeom prst="rect">
            <a:avLst/>
          </a:prstGeom>
          <a:noFill/>
        </p:spPr>
        <p:txBody>
          <a:bodyPr wrap="none" rtlCol="0">
            <a:spAutoFit/>
          </a:bodyPr>
          <a:lstStyle/>
          <a:p>
            <a:r>
              <a:rPr lang="en-US" sz="3600" b="1" dirty="0"/>
              <a:t>CRDF awards $15 million no-bid contract</a:t>
            </a:r>
          </a:p>
          <a:p>
            <a:r>
              <a:rPr lang="en-US" sz="3600" b="1" dirty="0"/>
              <a:t>for the Koger Center.  </a:t>
            </a:r>
          </a:p>
        </p:txBody>
      </p:sp>
    </p:spTree>
    <p:extLst>
      <p:ext uri="{BB962C8B-B14F-4D97-AF65-F5344CB8AC3E}">
        <p14:creationId xmlns:p14="http://schemas.microsoft.com/office/powerpoint/2010/main" val="2964115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 presetClass="entr" presetSubtype="0"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childTnLst>
                                </p:cTn>
                              </p:par>
                            </p:childTnLst>
                          </p:cTn>
                        </p:par>
                        <p:par>
                          <p:cTn id="11" fill="hold">
                            <p:stCondLst>
                              <p:cond delay="1000"/>
                            </p:stCondLst>
                            <p:childTnLst>
                              <p:par>
                                <p:cTn id="12" presetID="1"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road with cars on it and a building in the background&#10;&#10;Description automatically generated with low confidence">
            <a:extLst>
              <a:ext uri="{FF2B5EF4-FFF2-40B4-BE49-F238E27FC236}">
                <a16:creationId xmlns:a16="http://schemas.microsoft.com/office/drawing/2014/main" id="{23502E01-ACC1-485C-8BFC-11DA7B86A635}"/>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72386" y="0"/>
            <a:ext cx="8447228" cy="6894319"/>
          </a:xfrm>
          <a:prstGeom prst="rect">
            <a:avLst/>
          </a:prstGeom>
        </p:spPr>
      </p:pic>
      <p:sp>
        <p:nvSpPr>
          <p:cNvPr id="2" name="Title 1">
            <a:extLst>
              <a:ext uri="{FF2B5EF4-FFF2-40B4-BE49-F238E27FC236}">
                <a16:creationId xmlns:a16="http://schemas.microsoft.com/office/drawing/2014/main" id="{26EEC64F-1CB2-45C9-8F85-8CE6D3C71F74}"/>
              </a:ext>
            </a:extLst>
          </p:cNvPr>
          <p:cNvSpPr>
            <a:spLocks noGrp="1"/>
          </p:cNvSpPr>
          <p:nvPr>
            <p:ph type="title"/>
          </p:nvPr>
        </p:nvSpPr>
        <p:spPr/>
        <p:txBody>
          <a:bodyPr/>
          <a:lstStyle/>
          <a:p>
            <a:r>
              <a:rPr lang="en-US" b="1" dirty="0"/>
              <a:t>February 1987</a:t>
            </a:r>
          </a:p>
        </p:txBody>
      </p:sp>
      <p:sp>
        <p:nvSpPr>
          <p:cNvPr id="5" name="TextBox 4">
            <a:extLst>
              <a:ext uri="{FF2B5EF4-FFF2-40B4-BE49-F238E27FC236}">
                <a16:creationId xmlns:a16="http://schemas.microsoft.com/office/drawing/2014/main" id="{0FD57FD1-9F7C-4AD0-957E-D5452FEFFD2A}"/>
              </a:ext>
            </a:extLst>
          </p:cNvPr>
          <p:cNvSpPr txBox="1"/>
          <p:nvPr/>
        </p:nvSpPr>
        <p:spPr>
          <a:xfrm>
            <a:off x="838200" y="2828834"/>
            <a:ext cx="4220643" cy="646331"/>
          </a:xfrm>
          <a:prstGeom prst="rect">
            <a:avLst/>
          </a:prstGeom>
          <a:noFill/>
        </p:spPr>
        <p:txBody>
          <a:bodyPr wrap="none" rtlCol="0">
            <a:spAutoFit/>
          </a:bodyPr>
          <a:lstStyle/>
          <a:p>
            <a:r>
              <a:rPr lang="en-US" sz="3600" b="1" dirty="0"/>
              <a:t>Construction begins. </a:t>
            </a:r>
          </a:p>
        </p:txBody>
      </p:sp>
    </p:spTree>
    <p:extLst>
      <p:ext uri="{BB962C8B-B14F-4D97-AF65-F5344CB8AC3E}">
        <p14:creationId xmlns:p14="http://schemas.microsoft.com/office/powerpoint/2010/main" val="2184773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road with cars on it and a building in the background&#10;&#10;Description automatically generated with low confidence">
            <a:extLst>
              <a:ext uri="{FF2B5EF4-FFF2-40B4-BE49-F238E27FC236}">
                <a16:creationId xmlns:a16="http://schemas.microsoft.com/office/drawing/2014/main" id="{23502E01-ACC1-485C-8BFC-11DA7B86A635}"/>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72386" y="0"/>
            <a:ext cx="8447228" cy="6894319"/>
          </a:xfrm>
          <a:prstGeom prst="rect">
            <a:avLst/>
          </a:prstGeom>
        </p:spPr>
      </p:pic>
      <p:sp>
        <p:nvSpPr>
          <p:cNvPr id="2" name="Title 1">
            <a:extLst>
              <a:ext uri="{FF2B5EF4-FFF2-40B4-BE49-F238E27FC236}">
                <a16:creationId xmlns:a16="http://schemas.microsoft.com/office/drawing/2014/main" id="{26EEC64F-1CB2-45C9-8F85-8CE6D3C71F74}"/>
              </a:ext>
            </a:extLst>
          </p:cNvPr>
          <p:cNvSpPr>
            <a:spLocks noGrp="1"/>
          </p:cNvSpPr>
          <p:nvPr>
            <p:ph type="title"/>
          </p:nvPr>
        </p:nvSpPr>
        <p:spPr/>
        <p:txBody>
          <a:bodyPr/>
          <a:lstStyle/>
          <a:p>
            <a:r>
              <a:rPr lang="en-US" b="1" dirty="0"/>
              <a:t>April 1987</a:t>
            </a:r>
          </a:p>
        </p:txBody>
      </p:sp>
      <p:sp>
        <p:nvSpPr>
          <p:cNvPr id="5" name="TextBox 4">
            <a:extLst>
              <a:ext uri="{FF2B5EF4-FFF2-40B4-BE49-F238E27FC236}">
                <a16:creationId xmlns:a16="http://schemas.microsoft.com/office/drawing/2014/main" id="{0FD57FD1-9F7C-4AD0-957E-D5452FEFFD2A}"/>
              </a:ext>
            </a:extLst>
          </p:cNvPr>
          <p:cNvSpPr txBox="1"/>
          <p:nvPr/>
        </p:nvSpPr>
        <p:spPr>
          <a:xfrm>
            <a:off x="838200" y="2828834"/>
            <a:ext cx="9427517" cy="1754326"/>
          </a:xfrm>
          <a:prstGeom prst="rect">
            <a:avLst/>
          </a:prstGeom>
          <a:noFill/>
        </p:spPr>
        <p:txBody>
          <a:bodyPr wrap="none" rtlCol="0">
            <a:spAutoFit/>
          </a:bodyPr>
          <a:lstStyle/>
          <a:p>
            <a:r>
              <a:rPr lang="en-US" sz="3600" b="1" dirty="0"/>
              <a:t>CRDF Executive Director writes a state senator</a:t>
            </a:r>
          </a:p>
          <a:p>
            <a:r>
              <a:rPr lang="en-US" sz="3600" b="1" dirty="0"/>
              <a:t>that USC does not expect any state funds would </a:t>
            </a:r>
          </a:p>
          <a:p>
            <a:r>
              <a:rPr lang="en-US" sz="3600" b="1" dirty="0"/>
              <a:t>be required for Koger Center construction. </a:t>
            </a:r>
          </a:p>
        </p:txBody>
      </p:sp>
    </p:spTree>
    <p:extLst>
      <p:ext uri="{BB962C8B-B14F-4D97-AF65-F5344CB8AC3E}">
        <p14:creationId xmlns:p14="http://schemas.microsoft.com/office/powerpoint/2010/main" val="3925593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road with cars on it and a building in the background&#10;&#10;Description automatically generated with low confidence">
            <a:extLst>
              <a:ext uri="{FF2B5EF4-FFF2-40B4-BE49-F238E27FC236}">
                <a16:creationId xmlns:a16="http://schemas.microsoft.com/office/drawing/2014/main" id="{23502E01-ACC1-485C-8BFC-11DA7B86A635}"/>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872386" y="0"/>
            <a:ext cx="8447228" cy="6894319"/>
          </a:xfrm>
          <a:prstGeom prst="rect">
            <a:avLst/>
          </a:prstGeom>
        </p:spPr>
      </p:pic>
      <p:sp>
        <p:nvSpPr>
          <p:cNvPr id="2" name="Title 1">
            <a:extLst>
              <a:ext uri="{FF2B5EF4-FFF2-40B4-BE49-F238E27FC236}">
                <a16:creationId xmlns:a16="http://schemas.microsoft.com/office/drawing/2014/main" id="{26EEC64F-1CB2-45C9-8F85-8CE6D3C71F74}"/>
              </a:ext>
            </a:extLst>
          </p:cNvPr>
          <p:cNvSpPr>
            <a:spLocks noGrp="1"/>
          </p:cNvSpPr>
          <p:nvPr>
            <p:ph type="title"/>
          </p:nvPr>
        </p:nvSpPr>
        <p:spPr/>
        <p:txBody>
          <a:bodyPr/>
          <a:lstStyle/>
          <a:p>
            <a:r>
              <a:rPr lang="en-US" b="1" dirty="0"/>
              <a:t>April 1987</a:t>
            </a:r>
          </a:p>
        </p:txBody>
      </p:sp>
      <p:sp>
        <p:nvSpPr>
          <p:cNvPr id="5" name="TextBox 4">
            <a:extLst>
              <a:ext uri="{FF2B5EF4-FFF2-40B4-BE49-F238E27FC236}">
                <a16:creationId xmlns:a16="http://schemas.microsoft.com/office/drawing/2014/main" id="{0FD57FD1-9F7C-4AD0-957E-D5452FEFFD2A}"/>
              </a:ext>
            </a:extLst>
          </p:cNvPr>
          <p:cNvSpPr txBox="1"/>
          <p:nvPr/>
        </p:nvSpPr>
        <p:spPr>
          <a:xfrm>
            <a:off x="838200" y="2828834"/>
            <a:ext cx="10492616" cy="2308324"/>
          </a:xfrm>
          <a:prstGeom prst="rect">
            <a:avLst/>
          </a:prstGeom>
          <a:noFill/>
        </p:spPr>
        <p:txBody>
          <a:bodyPr wrap="none" rtlCol="0">
            <a:spAutoFit/>
          </a:bodyPr>
          <a:lstStyle/>
          <a:p>
            <a:r>
              <a:rPr lang="en-US" sz="3600" b="1" dirty="0"/>
              <a:t>Then-State Senator Joe Wilson requests the Attorney </a:t>
            </a:r>
          </a:p>
          <a:p>
            <a:r>
              <a:rPr lang="en-US" sz="3600" b="1" dirty="0"/>
              <a:t>General declare that the Consolidated Procurement </a:t>
            </a:r>
          </a:p>
          <a:p>
            <a:r>
              <a:rPr lang="en-US" sz="3600" b="1" dirty="0"/>
              <a:t>Code applies to both CRDF’s contract with M. B. Kahn </a:t>
            </a:r>
          </a:p>
          <a:p>
            <a:r>
              <a:rPr lang="en-US" sz="3600" b="1" dirty="0"/>
              <a:t>and USC’s lease of the Koger Center from CRDF. </a:t>
            </a:r>
          </a:p>
        </p:txBody>
      </p:sp>
    </p:spTree>
    <p:extLst>
      <p:ext uri="{BB962C8B-B14F-4D97-AF65-F5344CB8AC3E}">
        <p14:creationId xmlns:p14="http://schemas.microsoft.com/office/powerpoint/2010/main" val="3334310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road with cars on it and a building in the background&#10;&#10;Description automatically generated with low confidence">
            <a:extLst>
              <a:ext uri="{FF2B5EF4-FFF2-40B4-BE49-F238E27FC236}">
                <a16:creationId xmlns:a16="http://schemas.microsoft.com/office/drawing/2014/main" id="{23502E01-ACC1-485C-8BFC-11DA7B86A635}"/>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872386" y="0"/>
            <a:ext cx="8447228" cy="6894319"/>
          </a:xfrm>
          <a:prstGeom prst="rect">
            <a:avLst/>
          </a:prstGeom>
        </p:spPr>
      </p:pic>
      <p:sp>
        <p:nvSpPr>
          <p:cNvPr id="2" name="Title 1">
            <a:extLst>
              <a:ext uri="{FF2B5EF4-FFF2-40B4-BE49-F238E27FC236}">
                <a16:creationId xmlns:a16="http://schemas.microsoft.com/office/drawing/2014/main" id="{26EEC64F-1CB2-45C9-8F85-8CE6D3C71F74}"/>
              </a:ext>
            </a:extLst>
          </p:cNvPr>
          <p:cNvSpPr>
            <a:spLocks noGrp="1"/>
          </p:cNvSpPr>
          <p:nvPr>
            <p:ph type="title"/>
          </p:nvPr>
        </p:nvSpPr>
        <p:spPr/>
        <p:txBody>
          <a:bodyPr/>
          <a:lstStyle/>
          <a:p>
            <a:r>
              <a:rPr lang="en-US" b="1" dirty="0"/>
              <a:t>May 11, 1987</a:t>
            </a:r>
          </a:p>
        </p:txBody>
      </p:sp>
      <p:sp>
        <p:nvSpPr>
          <p:cNvPr id="5" name="TextBox 4">
            <a:extLst>
              <a:ext uri="{FF2B5EF4-FFF2-40B4-BE49-F238E27FC236}">
                <a16:creationId xmlns:a16="http://schemas.microsoft.com/office/drawing/2014/main" id="{0FD57FD1-9F7C-4AD0-957E-D5452FEFFD2A}"/>
              </a:ext>
            </a:extLst>
          </p:cNvPr>
          <p:cNvSpPr txBox="1"/>
          <p:nvPr/>
        </p:nvSpPr>
        <p:spPr>
          <a:xfrm>
            <a:off x="838200" y="2828834"/>
            <a:ext cx="9535495" cy="1200329"/>
          </a:xfrm>
          <a:prstGeom prst="rect">
            <a:avLst/>
          </a:prstGeom>
          <a:noFill/>
        </p:spPr>
        <p:txBody>
          <a:bodyPr wrap="none" rtlCol="0">
            <a:spAutoFit/>
          </a:bodyPr>
          <a:lstStyle/>
          <a:p>
            <a:r>
              <a:rPr lang="en-US" sz="3600" b="1" dirty="0"/>
              <a:t>Attorney General issues his opinion that the CPC </a:t>
            </a:r>
          </a:p>
          <a:p>
            <a:r>
              <a:rPr lang="en-US" sz="3600" b="1" dirty="0"/>
              <a:t>does not apply to either transaction. </a:t>
            </a:r>
          </a:p>
        </p:txBody>
      </p:sp>
    </p:spTree>
    <p:extLst>
      <p:ext uri="{BB962C8B-B14F-4D97-AF65-F5344CB8AC3E}">
        <p14:creationId xmlns:p14="http://schemas.microsoft.com/office/powerpoint/2010/main" val="19257531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road with cars on it and a building in the background&#10;&#10;Description automatically generated with low confidence">
            <a:extLst>
              <a:ext uri="{FF2B5EF4-FFF2-40B4-BE49-F238E27FC236}">
                <a16:creationId xmlns:a16="http://schemas.microsoft.com/office/drawing/2014/main" id="{23502E01-ACC1-485C-8BFC-11DA7B86A635}"/>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872386" y="0"/>
            <a:ext cx="8447228" cy="6894319"/>
          </a:xfrm>
          <a:prstGeom prst="rect">
            <a:avLst/>
          </a:prstGeom>
        </p:spPr>
      </p:pic>
      <p:sp>
        <p:nvSpPr>
          <p:cNvPr id="2" name="Title 1">
            <a:extLst>
              <a:ext uri="{FF2B5EF4-FFF2-40B4-BE49-F238E27FC236}">
                <a16:creationId xmlns:a16="http://schemas.microsoft.com/office/drawing/2014/main" id="{26EEC64F-1CB2-45C9-8F85-8CE6D3C71F74}"/>
              </a:ext>
            </a:extLst>
          </p:cNvPr>
          <p:cNvSpPr>
            <a:spLocks noGrp="1"/>
          </p:cNvSpPr>
          <p:nvPr>
            <p:ph type="title"/>
          </p:nvPr>
        </p:nvSpPr>
        <p:spPr/>
        <p:txBody>
          <a:bodyPr/>
          <a:lstStyle/>
          <a:p>
            <a:r>
              <a:rPr lang="en-US" b="1" dirty="0"/>
              <a:t>June 22, 1987</a:t>
            </a:r>
          </a:p>
        </p:txBody>
      </p:sp>
      <p:sp>
        <p:nvSpPr>
          <p:cNvPr id="5" name="TextBox 4">
            <a:extLst>
              <a:ext uri="{FF2B5EF4-FFF2-40B4-BE49-F238E27FC236}">
                <a16:creationId xmlns:a16="http://schemas.microsoft.com/office/drawing/2014/main" id="{0FD57FD1-9F7C-4AD0-957E-D5452FEFFD2A}"/>
              </a:ext>
            </a:extLst>
          </p:cNvPr>
          <p:cNvSpPr txBox="1"/>
          <p:nvPr/>
        </p:nvSpPr>
        <p:spPr>
          <a:xfrm>
            <a:off x="838200" y="2828834"/>
            <a:ext cx="10368479" cy="1200329"/>
          </a:xfrm>
          <a:prstGeom prst="rect">
            <a:avLst/>
          </a:prstGeom>
          <a:noFill/>
        </p:spPr>
        <p:txBody>
          <a:bodyPr wrap="none" rtlCol="0">
            <a:spAutoFit/>
          </a:bodyPr>
          <a:lstStyle/>
          <a:p>
            <a:r>
              <a:rPr lang="en-US" sz="3600" b="1" dirty="0"/>
              <a:t>Koger Amendment, included in Part II of the 1987-88 </a:t>
            </a:r>
          </a:p>
          <a:p>
            <a:r>
              <a:rPr lang="en-US" sz="3600" b="1" dirty="0"/>
              <a:t>annual appropriations act, becomes law. </a:t>
            </a:r>
          </a:p>
        </p:txBody>
      </p:sp>
    </p:spTree>
    <p:extLst>
      <p:ext uri="{BB962C8B-B14F-4D97-AF65-F5344CB8AC3E}">
        <p14:creationId xmlns:p14="http://schemas.microsoft.com/office/powerpoint/2010/main" val="3293091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road with cars on it and a building in the background&#10;&#10;Description automatically generated with low confidence">
            <a:extLst>
              <a:ext uri="{FF2B5EF4-FFF2-40B4-BE49-F238E27FC236}">
                <a16:creationId xmlns:a16="http://schemas.microsoft.com/office/drawing/2014/main" id="{23502E01-ACC1-485C-8BFC-11DA7B86A635}"/>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872386" y="0"/>
            <a:ext cx="8447228" cy="6894319"/>
          </a:xfrm>
          <a:prstGeom prst="rect">
            <a:avLst/>
          </a:prstGeom>
        </p:spPr>
      </p:pic>
      <p:sp>
        <p:nvSpPr>
          <p:cNvPr id="2" name="Title 1">
            <a:extLst>
              <a:ext uri="{FF2B5EF4-FFF2-40B4-BE49-F238E27FC236}">
                <a16:creationId xmlns:a16="http://schemas.microsoft.com/office/drawing/2014/main" id="{26EEC64F-1CB2-45C9-8F85-8CE6D3C71F74}"/>
              </a:ext>
            </a:extLst>
          </p:cNvPr>
          <p:cNvSpPr>
            <a:spLocks noGrp="1"/>
          </p:cNvSpPr>
          <p:nvPr>
            <p:ph type="title"/>
          </p:nvPr>
        </p:nvSpPr>
        <p:spPr/>
        <p:txBody>
          <a:bodyPr/>
          <a:lstStyle/>
          <a:p>
            <a:r>
              <a:rPr lang="en-US" b="1" dirty="0"/>
              <a:t>January 1988</a:t>
            </a:r>
          </a:p>
        </p:txBody>
      </p:sp>
      <p:sp>
        <p:nvSpPr>
          <p:cNvPr id="5" name="TextBox 4">
            <a:extLst>
              <a:ext uri="{FF2B5EF4-FFF2-40B4-BE49-F238E27FC236}">
                <a16:creationId xmlns:a16="http://schemas.microsoft.com/office/drawing/2014/main" id="{0FD57FD1-9F7C-4AD0-957E-D5452FEFFD2A}"/>
              </a:ext>
            </a:extLst>
          </p:cNvPr>
          <p:cNvSpPr txBox="1"/>
          <p:nvPr/>
        </p:nvSpPr>
        <p:spPr>
          <a:xfrm>
            <a:off x="838200" y="2828834"/>
            <a:ext cx="9255226" cy="1200329"/>
          </a:xfrm>
          <a:prstGeom prst="rect">
            <a:avLst/>
          </a:prstGeom>
          <a:noFill/>
        </p:spPr>
        <p:txBody>
          <a:bodyPr wrap="none" rtlCol="0">
            <a:spAutoFit/>
          </a:bodyPr>
          <a:lstStyle/>
          <a:p>
            <a:r>
              <a:rPr lang="en-US" sz="3600" b="1" dirty="0"/>
              <a:t>USC makes second $802,500 lease payment for </a:t>
            </a:r>
          </a:p>
          <a:p>
            <a:r>
              <a:rPr lang="en-US" sz="3600" b="1" dirty="0"/>
              <a:t>Koger Center to CRDF. </a:t>
            </a:r>
          </a:p>
        </p:txBody>
      </p:sp>
    </p:spTree>
    <p:extLst>
      <p:ext uri="{BB962C8B-B14F-4D97-AF65-F5344CB8AC3E}">
        <p14:creationId xmlns:p14="http://schemas.microsoft.com/office/powerpoint/2010/main" val="41613637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road with cars on it and a building in the background&#10;&#10;Description automatically generated with low confidence">
            <a:extLst>
              <a:ext uri="{FF2B5EF4-FFF2-40B4-BE49-F238E27FC236}">
                <a16:creationId xmlns:a16="http://schemas.microsoft.com/office/drawing/2014/main" id="{23502E01-ACC1-485C-8BFC-11DA7B86A635}"/>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872386" y="0"/>
            <a:ext cx="8447228" cy="6894319"/>
          </a:xfrm>
          <a:prstGeom prst="rect">
            <a:avLst/>
          </a:prstGeom>
        </p:spPr>
      </p:pic>
      <p:sp>
        <p:nvSpPr>
          <p:cNvPr id="2" name="Title 1">
            <a:extLst>
              <a:ext uri="{FF2B5EF4-FFF2-40B4-BE49-F238E27FC236}">
                <a16:creationId xmlns:a16="http://schemas.microsoft.com/office/drawing/2014/main" id="{26EEC64F-1CB2-45C9-8F85-8CE6D3C71F74}"/>
              </a:ext>
            </a:extLst>
          </p:cNvPr>
          <p:cNvSpPr>
            <a:spLocks noGrp="1"/>
          </p:cNvSpPr>
          <p:nvPr>
            <p:ph type="title"/>
          </p:nvPr>
        </p:nvSpPr>
        <p:spPr/>
        <p:txBody>
          <a:bodyPr/>
          <a:lstStyle/>
          <a:p>
            <a:r>
              <a:rPr lang="en-US" b="1" dirty="0"/>
              <a:t>January 1989</a:t>
            </a:r>
          </a:p>
        </p:txBody>
      </p:sp>
      <p:sp>
        <p:nvSpPr>
          <p:cNvPr id="5" name="TextBox 4">
            <a:extLst>
              <a:ext uri="{FF2B5EF4-FFF2-40B4-BE49-F238E27FC236}">
                <a16:creationId xmlns:a16="http://schemas.microsoft.com/office/drawing/2014/main" id="{0FD57FD1-9F7C-4AD0-957E-D5452FEFFD2A}"/>
              </a:ext>
            </a:extLst>
          </p:cNvPr>
          <p:cNvSpPr txBox="1"/>
          <p:nvPr/>
        </p:nvSpPr>
        <p:spPr>
          <a:xfrm>
            <a:off x="838200" y="2828834"/>
            <a:ext cx="8830238" cy="1200329"/>
          </a:xfrm>
          <a:prstGeom prst="rect">
            <a:avLst/>
          </a:prstGeom>
          <a:noFill/>
        </p:spPr>
        <p:txBody>
          <a:bodyPr wrap="none" rtlCol="0">
            <a:spAutoFit/>
          </a:bodyPr>
          <a:lstStyle/>
          <a:p>
            <a:r>
              <a:rPr lang="en-US" sz="3600" b="1" dirty="0"/>
              <a:t>USC makes third $802,500 lease payment for </a:t>
            </a:r>
          </a:p>
          <a:p>
            <a:r>
              <a:rPr lang="en-US" sz="3600" b="1" dirty="0"/>
              <a:t>Koger Center to CRDF. </a:t>
            </a:r>
          </a:p>
        </p:txBody>
      </p:sp>
    </p:spTree>
    <p:extLst>
      <p:ext uri="{BB962C8B-B14F-4D97-AF65-F5344CB8AC3E}">
        <p14:creationId xmlns:p14="http://schemas.microsoft.com/office/powerpoint/2010/main" val="3769043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34392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F67418-A357-4848-9D92-36A5991BEA07}"/>
              </a:ext>
            </a:extLst>
          </p:cNvPr>
          <p:cNvPicPr/>
          <p:nvPr/>
        </p:nvPicPr>
        <p:blipFill>
          <a:blip r:embed="rId3">
            <a:extLst>
              <a:ext uri="{28A0092B-C50C-407E-A947-70E740481C1C}">
                <a14:useLocalDpi xmlns:a14="http://schemas.microsoft.com/office/drawing/2010/main" val="0"/>
              </a:ext>
            </a:extLst>
          </a:blip>
          <a:stretch>
            <a:fillRect/>
          </a:stretch>
        </p:blipFill>
        <p:spPr>
          <a:xfrm>
            <a:off x="4789487" y="1927860"/>
            <a:ext cx="2613025" cy="1501140"/>
          </a:xfrm>
          <a:prstGeom prst="rect">
            <a:avLst/>
          </a:prstGeom>
        </p:spPr>
      </p:pic>
      <p:sp>
        <p:nvSpPr>
          <p:cNvPr id="4" name="TextBox 3">
            <a:extLst>
              <a:ext uri="{FF2B5EF4-FFF2-40B4-BE49-F238E27FC236}">
                <a16:creationId xmlns:a16="http://schemas.microsoft.com/office/drawing/2014/main" id="{E019D34E-0156-49CC-8A08-7210E189617D}"/>
              </a:ext>
            </a:extLst>
          </p:cNvPr>
          <p:cNvSpPr txBox="1"/>
          <p:nvPr/>
        </p:nvSpPr>
        <p:spPr>
          <a:xfrm>
            <a:off x="2803357" y="4278504"/>
            <a:ext cx="6585283" cy="1200329"/>
          </a:xfrm>
          <a:prstGeom prst="rect">
            <a:avLst/>
          </a:prstGeom>
          <a:noFill/>
        </p:spPr>
        <p:txBody>
          <a:bodyPr wrap="square">
            <a:spAutoFit/>
          </a:bodyPr>
          <a:lstStyle/>
          <a:p>
            <a:pPr algn="ct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Dixon Robertson prepared this presentation for the OSE 2021 Facility Directors Conference held October 20-22, 2021. Any opinions expressed in the presentation are his own, and do not reflect an official position of the State Fiscal Accountability Authority.</a:t>
            </a:r>
            <a:endParaRPr lang="en-US" dirty="0"/>
          </a:p>
        </p:txBody>
      </p:sp>
    </p:spTree>
    <p:extLst>
      <p:ext uri="{BB962C8B-B14F-4D97-AF65-F5344CB8AC3E}">
        <p14:creationId xmlns:p14="http://schemas.microsoft.com/office/powerpoint/2010/main" val="24185110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78183D-217B-4485-8253-39068F09C38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8315"/>
            <a:ext cx="12192000" cy="6849685"/>
          </a:xfrm>
          <a:prstGeom prst="rect">
            <a:avLst/>
          </a:prstGeom>
        </p:spPr>
      </p:pic>
      <p:pic>
        <p:nvPicPr>
          <p:cNvPr id="4" name="Picture 3">
            <a:extLst>
              <a:ext uri="{FF2B5EF4-FFF2-40B4-BE49-F238E27FC236}">
                <a16:creationId xmlns:a16="http://schemas.microsoft.com/office/drawing/2014/main" id="{E936DDCF-69DC-4AA7-9F28-EE2F3CECA4FA}"/>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rcRect/>
          <a:stretch/>
        </p:blipFill>
        <p:spPr>
          <a:xfrm>
            <a:off x="0" y="8315"/>
            <a:ext cx="12192000" cy="6849685"/>
          </a:xfrm>
          <a:prstGeom prst="rect">
            <a:avLst/>
          </a:prstGeom>
        </p:spPr>
      </p:pic>
      <p:sp>
        <p:nvSpPr>
          <p:cNvPr id="5" name="Title 1">
            <a:extLst>
              <a:ext uri="{FF2B5EF4-FFF2-40B4-BE49-F238E27FC236}">
                <a16:creationId xmlns:a16="http://schemas.microsoft.com/office/drawing/2014/main" id="{A7FA430D-45D5-442F-8E32-467DDBD196CD}"/>
              </a:ext>
            </a:extLst>
          </p:cNvPr>
          <p:cNvSpPr txBox="1">
            <a:spLocks/>
          </p:cNvSpPr>
          <p:nvPr/>
        </p:nvSpPr>
        <p:spPr>
          <a:xfrm>
            <a:off x="838200" y="365125"/>
            <a:ext cx="10515600" cy="1325563"/>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January 14, 1989</a:t>
            </a:r>
          </a:p>
        </p:txBody>
      </p:sp>
      <p:sp>
        <p:nvSpPr>
          <p:cNvPr id="6" name="TextBox 5">
            <a:extLst>
              <a:ext uri="{FF2B5EF4-FFF2-40B4-BE49-F238E27FC236}">
                <a16:creationId xmlns:a16="http://schemas.microsoft.com/office/drawing/2014/main" id="{C8B9B743-FF2B-47F0-8C49-BDDB051D6A2B}"/>
              </a:ext>
            </a:extLst>
          </p:cNvPr>
          <p:cNvSpPr txBox="1"/>
          <p:nvPr/>
        </p:nvSpPr>
        <p:spPr>
          <a:xfrm>
            <a:off x="838200" y="2828834"/>
            <a:ext cx="9247596" cy="1200329"/>
          </a:xfrm>
          <a:prstGeom prst="rect">
            <a:avLst/>
          </a:prstGeom>
          <a:noFill/>
        </p:spPr>
        <p:txBody>
          <a:bodyPr wrap="none" rtlCol="0">
            <a:spAutoFit/>
          </a:bodyPr>
          <a:lstStyle/>
          <a:p>
            <a:r>
              <a:rPr lang="en-US" sz="3600" b="1" dirty="0"/>
              <a:t>Opening night at the Koger Center features the </a:t>
            </a:r>
          </a:p>
          <a:p>
            <a:r>
              <a:rPr lang="en-US" sz="3600" b="1" dirty="0"/>
              <a:t>London Symphony Orchestra. </a:t>
            </a:r>
          </a:p>
        </p:txBody>
      </p:sp>
    </p:spTree>
    <p:extLst>
      <p:ext uri="{BB962C8B-B14F-4D97-AF65-F5344CB8AC3E}">
        <p14:creationId xmlns:p14="http://schemas.microsoft.com/office/powerpoint/2010/main" val="3341655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3500"/>
                            </p:stCondLst>
                            <p:childTnLst>
                              <p:par>
                                <p:cTn id="9" presetID="1" presetClass="entr" presetSubtype="0" fill="hold" grpId="0" nodeType="afterEffect">
                                  <p:stCondLst>
                                    <p:cond delay="100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100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5513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6A48E-D5BF-462F-9757-B50DDA569DF6}"/>
              </a:ext>
            </a:extLst>
          </p:cNvPr>
          <p:cNvSpPr>
            <a:spLocks noGrp="1"/>
          </p:cNvSpPr>
          <p:nvPr>
            <p:ph type="title"/>
          </p:nvPr>
        </p:nvSpPr>
        <p:spPr/>
        <p:txBody>
          <a:bodyPr/>
          <a:lstStyle/>
          <a:p>
            <a:r>
              <a:rPr lang="en-US" dirty="0"/>
              <a:t>Application of the Code</a:t>
            </a:r>
          </a:p>
        </p:txBody>
      </p:sp>
      <p:sp>
        <p:nvSpPr>
          <p:cNvPr id="3" name="Content Placeholder 2">
            <a:extLst>
              <a:ext uri="{FF2B5EF4-FFF2-40B4-BE49-F238E27FC236}">
                <a16:creationId xmlns:a16="http://schemas.microsoft.com/office/drawing/2014/main" id="{615F0090-E4A0-4D57-9BD9-FCBD0B5ED2A0}"/>
              </a:ext>
            </a:extLst>
          </p:cNvPr>
          <p:cNvSpPr>
            <a:spLocks noGrp="1"/>
          </p:cNvSpPr>
          <p:nvPr>
            <p:ph idx="1"/>
          </p:nvPr>
        </p:nvSpPr>
        <p:spPr/>
        <p:txBody>
          <a:bodyPr/>
          <a:lstStyle/>
          <a:p>
            <a:pPr marL="0" indent="0">
              <a:buNone/>
            </a:pPr>
            <a:r>
              <a:rPr lang="en-US" b="0" i="0" dirty="0">
                <a:solidFill>
                  <a:srgbClr val="000000"/>
                </a:solidFill>
                <a:effectLst/>
                <a:latin typeface="arial" panose="020B0604020202020204" pitchFamily="34" charset="0"/>
              </a:rPr>
              <a:t>This code applies to every procurement or expenditure of funds by this State under contract acting through a governmental body as herein defined irrespective of the source of the funds….</a:t>
            </a:r>
          </a:p>
          <a:p>
            <a:pPr marL="0" indent="0">
              <a:buNone/>
            </a:pPr>
            <a:endParaRPr lang="en-US" dirty="0">
              <a:solidFill>
                <a:srgbClr val="000000"/>
              </a:solidFill>
              <a:latin typeface="arial" panose="020B0604020202020204" pitchFamily="34" charset="0"/>
            </a:endParaRPr>
          </a:p>
          <a:p>
            <a:pPr marL="0" indent="0" algn="r">
              <a:buNone/>
            </a:pPr>
            <a:r>
              <a:rPr lang="en-US" sz="1600" i="1" dirty="0">
                <a:solidFill>
                  <a:srgbClr val="000000"/>
                </a:solidFill>
                <a:latin typeface="arial" panose="020B0604020202020204" pitchFamily="34" charset="0"/>
              </a:rPr>
              <a:t>S.C. Code Ann. § 11-35-40(2)</a:t>
            </a:r>
            <a:endParaRPr lang="en-US" sz="1600" i="1" dirty="0"/>
          </a:p>
        </p:txBody>
      </p:sp>
      <p:sp>
        <p:nvSpPr>
          <p:cNvPr id="8" name="Content Placeholder 2">
            <a:extLst>
              <a:ext uri="{FF2B5EF4-FFF2-40B4-BE49-F238E27FC236}">
                <a16:creationId xmlns:a16="http://schemas.microsoft.com/office/drawing/2014/main" id="{84C2613C-8BE6-4147-B49A-991215D53B48}"/>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rgbClr val="000000"/>
                </a:solidFill>
                <a:latin typeface="arial" panose="020B0604020202020204" pitchFamily="34" charset="0"/>
              </a:rPr>
              <a:t>This code applies to </a:t>
            </a:r>
            <a:r>
              <a:rPr lang="en-US" b="1" dirty="0">
                <a:solidFill>
                  <a:srgbClr val="FF0000"/>
                </a:solidFill>
                <a:latin typeface="arial" panose="020B0604020202020204" pitchFamily="34" charset="0"/>
              </a:rPr>
              <a:t>every procurement </a:t>
            </a:r>
            <a:r>
              <a:rPr lang="en-US" dirty="0">
                <a:solidFill>
                  <a:srgbClr val="000000"/>
                </a:solidFill>
                <a:latin typeface="arial" panose="020B0604020202020204" pitchFamily="34" charset="0"/>
              </a:rPr>
              <a:t>or expenditure of funds by this State under contract acting through a governmental body as herein defined irrespective of the source of the funds….</a:t>
            </a:r>
          </a:p>
          <a:p>
            <a:pPr marL="0" indent="0">
              <a:buFont typeface="Arial" panose="020B0604020202020204" pitchFamily="34" charset="0"/>
              <a:buNone/>
            </a:pPr>
            <a:endParaRPr lang="en-US" dirty="0">
              <a:solidFill>
                <a:srgbClr val="000000"/>
              </a:solidFill>
              <a:latin typeface="arial" panose="020B0604020202020204" pitchFamily="34" charset="0"/>
            </a:endParaRPr>
          </a:p>
          <a:p>
            <a:pPr marL="0" indent="0" algn="r">
              <a:buFont typeface="Arial" panose="020B0604020202020204" pitchFamily="34" charset="0"/>
              <a:buNone/>
            </a:pPr>
            <a:r>
              <a:rPr lang="en-US" sz="1600" i="1" dirty="0">
                <a:solidFill>
                  <a:srgbClr val="000000"/>
                </a:solidFill>
                <a:latin typeface="arial" panose="020B0604020202020204" pitchFamily="34" charset="0"/>
              </a:rPr>
              <a:t>S.C. Code Ann. § 11-35-40(2)</a:t>
            </a:r>
            <a:endParaRPr lang="en-US" sz="1600" i="1" dirty="0"/>
          </a:p>
        </p:txBody>
      </p:sp>
    </p:spTree>
    <p:extLst>
      <p:ext uri="{BB962C8B-B14F-4D97-AF65-F5344CB8AC3E}">
        <p14:creationId xmlns:p14="http://schemas.microsoft.com/office/powerpoint/2010/main" val="931294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6584084-FACB-4C01-83FD-4807CE16E3C3}"/>
              </a:ext>
            </a:extLst>
          </p:cNvPr>
          <p:cNvSpPr txBox="1"/>
          <p:nvPr/>
        </p:nvSpPr>
        <p:spPr>
          <a:xfrm>
            <a:off x="835794" y="1874728"/>
            <a:ext cx="10520412" cy="3108543"/>
          </a:xfrm>
          <a:prstGeom prst="rect">
            <a:avLst/>
          </a:prstGeom>
          <a:noFill/>
        </p:spPr>
        <p:txBody>
          <a:bodyPr wrap="square">
            <a:spAutoFit/>
          </a:bodyPr>
          <a:lstStyle/>
          <a:p>
            <a:r>
              <a:rPr lang="en-US" sz="2800" b="1" dirty="0"/>
              <a:t>§ 11-35-310(25): “</a:t>
            </a:r>
            <a:r>
              <a:rPr lang="en-US" sz="2800" dirty="0"/>
              <a:t>Procurement” means buying, purchasing, renting, leasing, or otherwise acquiring any supplies, services, information technology, or construction. It also includes all functions that pertain to the obtaining of any supply, service, information technology, or construction, including description of requirements, selection, and solicitation of sources, preparation and award of contracts, and all phases of contract administration.</a:t>
            </a:r>
          </a:p>
        </p:txBody>
      </p:sp>
    </p:spTree>
    <p:extLst>
      <p:ext uri="{BB962C8B-B14F-4D97-AF65-F5344CB8AC3E}">
        <p14:creationId xmlns:p14="http://schemas.microsoft.com/office/powerpoint/2010/main" val="34421244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6A48E-D5BF-462F-9757-B50DDA569DF6}"/>
              </a:ext>
            </a:extLst>
          </p:cNvPr>
          <p:cNvSpPr>
            <a:spLocks noGrp="1"/>
          </p:cNvSpPr>
          <p:nvPr>
            <p:ph type="title"/>
          </p:nvPr>
        </p:nvSpPr>
        <p:spPr/>
        <p:txBody>
          <a:bodyPr/>
          <a:lstStyle/>
          <a:p>
            <a:r>
              <a:rPr lang="en-US" dirty="0"/>
              <a:t>Application of the Code</a:t>
            </a:r>
          </a:p>
        </p:txBody>
      </p:sp>
      <p:sp>
        <p:nvSpPr>
          <p:cNvPr id="8" name="Content Placeholder 2">
            <a:extLst>
              <a:ext uri="{FF2B5EF4-FFF2-40B4-BE49-F238E27FC236}">
                <a16:creationId xmlns:a16="http://schemas.microsoft.com/office/drawing/2014/main" id="{84C2613C-8BE6-4147-B49A-991215D53B48}"/>
              </a:ext>
            </a:extLst>
          </p:cNvPr>
          <p:cNvSpPr txBox="1">
            <a:spLocks/>
          </p:cNvSpPr>
          <p:nvPr/>
        </p:nvSpPr>
        <p:spPr>
          <a:xfrm>
            <a:off x="768818" y="1825624"/>
            <a:ext cx="1065436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rgbClr val="000000"/>
                </a:solidFill>
                <a:latin typeface="arial" panose="020B0604020202020204" pitchFamily="34" charset="0"/>
              </a:rPr>
              <a:t>This code applies to </a:t>
            </a:r>
            <a:r>
              <a:rPr lang="en-US" b="1" dirty="0">
                <a:solidFill>
                  <a:srgbClr val="FF0000"/>
                </a:solidFill>
                <a:latin typeface="arial" panose="020B0604020202020204" pitchFamily="34" charset="0"/>
              </a:rPr>
              <a:t>every</a:t>
            </a:r>
            <a:r>
              <a:rPr lang="en-US" dirty="0">
                <a:latin typeface="arial" panose="020B0604020202020204" pitchFamily="34" charset="0"/>
              </a:rPr>
              <a:t> procurement </a:t>
            </a:r>
            <a:r>
              <a:rPr lang="en-US" dirty="0">
                <a:solidFill>
                  <a:srgbClr val="000000"/>
                </a:solidFill>
                <a:latin typeface="arial" panose="020B0604020202020204" pitchFamily="34" charset="0"/>
              </a:rPr>
              <a:t>or </a:t>
            </a:r>
            <a:r>
              <a:rPr lang="en-US" b="1" dirty="0">
                <a:solidFill>
                  <a:srgbClr val="FF0000"/>
                </a:solidFill>
                <a:latin typeface="arial" panose="020B0604020202020204" pitchFamily="34" charset="0"/>
              </a:rPr>
              <a:t>expenditure of funds </a:t>
            </a:r>
            <a:r>
              <a:rPr lang="en-US" dirty="0">
                <a:solidFill>
                  <a:srgbClr val="000000"/>
                </a:solidFill>
                <a:latin typeface="arial" panose="020B0604020202020204" pitchFamily="34" charset="0"/>
              </a:rPr>
              <a:t>by this State under contract acting through a governmental body as herein defined irrespective of the source of the funds….</a:t>
            </a:r>
          </a:p>
          <a:p>
            <a:pPr marL="0" indent="0">
              <a:buFont typeface="Arial" panose="020B0604020202020204" pitchFamily="34" charset="0"/>
              <a:buNone/>
            </a:pPr>
            <a:endParaRPr lang="en-US" dirty="0">
              <a:solidFill>
                <a:srgbClr val="000000"/>
              </a:solidFill>
              <a:latin typeface="arial" panose="020B0604020202020204" pitchFamily="34" charset="0"/>
            </a:endParaRPr>
          </a:p>
          <a:p>
            <a:pPr marL="0" indent="0" algn="r">
              <a:buFont typeface="Arial" panose="020B0604020202020204" pitchFamily="34" charset="0"/>
              <a:buNone/>
            </a:pPr>
            <a:r>
              <a:rPr lang="en-US" sz="1600" i="1" dirty="0">
                <a:solidFill>
                  <a:srgbClr val="000000"/>
                </a:solidFill>
                <a:latin typeface="arial" panose="020B0604020202020204" pitchFamily="34" charset="0"/>
              </a:rPr>
              <a:t>S.C. Code Ann. § 11-35-40(2)</a:t>
            </a:r>
            <a:endParaRPr lang="en-US" sz="1600" i="1" dirty="0"/>
          </a:p>
        </p:txBody>
      </p:sp>
    </p:spTree>
    <p:extLst>
      <p:ext uri="{BB962C8B-B14F-4D97-AF65-F5344CB8AC3E}">
        <p14:creationId xmlns:p14="http://schemas.microsoft.com/office/powerpoint/2010/main" val="364221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6A48E-D5BF-462F-9757-B50DDA569DF6}"/>
              </a:ext>
            </a:extLst>
          </p:cNvPr>
          <p:cNvSpPr>
            <a:spLocks noGrp="1"/>
          </p:cNvSpPr>
          <p:nvPr>
            <p:ph type="title"/>
          </p:nvPr>
        </p:nvSpPr>
        <p:spPr/>
        <p:txBody>
          <a:bodyPr/>
          <a:lstStyle/>
          <a:p>
            <a:r>
              <a:rPr lang="en-US" dirty="0"/>
              <a:t>Application of the Code</a:t>
            </a:r>
          </a:p>
        </p:txBody>
      </p:sp>
      <p:sp>
        <p:nvSpPr>
          <p:cNvPr id="8" name="Content Placeholder 2">
            <a:extLst>
              <a:ext uri="{FF2B5EF4-FFF2-40B4-BE49-F238E27FC236}">
                <a16:creationId xmlns:a16="http://schemas.microsoft.com/office/drawing/2014/main" id="{84C2613C-8BE6-4147-B49A-991215D53B48}"/>
              </a:ext>
            </a:extLst>
          </p:cNvPr>
          <p:cNvSpPr txBox="1">
            <a:spLocks/>
          </p:cNvSpPr>
          <p:nvPr/>
        </p:nvSpPr>
        <p:spPr>
          <a:xfrm>
            <a:off x="766813" y="1864126"/>
            <a:ext cx="1058698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rgbClr val="000000"/>
                </a:solidFill>
                <a:latin typeface="arial" panose="020B0604020202020204" pitchFamily="34" charset="0"/>
              </a:rPr>
              <a:t>This code applies to </a:t>
            </a:r>
            <a:r>
              <a:rPr lang="en-US" dirty="0">
                <a:latin typeface="arial" panose="020B0604020202020204" pitchFamily="34" charset="0"/>
              </a:rPr>
              <a:t>every procurement </a:t>
            </a:r>
            <a:r>
              <a:rPr lang="en-US" dirty="0">
                <a:solidFill>
                  <a:srgbClr val="000000"/>
                </a:solidFill>
                <a:latin typeface="arial" panose="020B0604020202020204" pitchFamily="34" charset="0"/>
              </a:rPr>
              <a:t>or expenditure of funds by this State </a:t>
            </a:r>
            <a:r>
              <a:rPr lang="en-US" b="1" dirty="0">
                <a:solidFill>
                  <a:srgbClr val="FF0000"/>
                </a:solidFill>
                <a:latin typeface="arial" panose="020B0604020202020204" pitchFamily="34" charset="0"/>
              </a:rPr>
              <a:t>under contract </a:t>
            </a:r>
            <a:r>
              <a:rPr lang="en-US" dirty="0">
                <a:solidFill>
                  <a:srgbClr val="000000"/>
                </a:solidFill>
                <a:latin typeface="arial" panose="020B0604020202020204" pitchFamily="34" charset="0"/>
              </a:rPr>
              <a:t>acting through a governmental body as herein defined irrespective of the source of the funds….</a:t>
            </a:r>
          </a:p>
          <a:p>
            <a:pPr marL="0" indent="0">
              <a:buFont typeface="Arial" panose="020B0604020202020204" pitchFamily="34" charset="0"/>
              <a:buNone/>
            </a:pPr>
            <a:endParaRPr lang="en-US" dirty="0">
              <a:solidFill>
                <a:srgbClr val="000000"/>
              </a:solidFill>
              <a:latin typeface="arial" panose="020B0604020202020204" pitchFamily="34" charset="0"/>
            </a:endParaRPr>
          </a:p>
          <a:p>
            <a:pPr marL="0" indent="0" algn="r">
              <a:buFont typeface="Arial" panose="020B0604020202020204" pitchFamily="34" charset="0"/>
              <a:buNone/>
            </a:pPr>
            <a:r>
              <a:rPr lang="en-US" sz="1600" i="1" dirty="0">
                <a:solidFill>
                  <a:srgbClr val="000000"/>
                </a:solidFill>
                <a:latin typeface="arial" panose="020B0604020202020204" pitchFamily="34" charset="0"/>
              </a:rPr>
              <a:t>S.C. Code Ann. § 11-35-40(2)</a:t>
            </a:r>
            <a:endParaRPr lang="en-US" sz="1600" i="1" dirty="0"/>
          </a:p>
        </p:txBody>
      </p:sp>
    </p:spTree>
    <p:extLst>
      <p:ext uri="{BB962C8B-B14F-4D97-AF65-F5344CB8AC3E}">
        <p14:creationId xmlns:p14="http://schemas.microsoft.com/office/powerpoint/2010/main" val="5275787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6584084-FACB-4C01-83FD-4807CE16E3C3}"/>
              </a:ext>
            </a:extLst>
          </p:cNvPr>
          <p:cNvSpPr txBox="1"/>
          <p:nvPr/>
        </p:nvSpPr>
        <p:spPr>
          <a:xfrm>
            <a:off x="835794" y="2736502"/>
            <a:ext cx="10520412" cy="1384995"/>
          </a:xfrm>
          <a:prstGeom prst="rect">
            <a:avLst/>
          </a:prstGeom>
          <a:noFill/>
        </p:spPr>
        <p:txBody>
          <a:bodyPr wrap="square">
            <a:spAutoFit/>
          </a:bodyPr>
          <a:lstStyle/>
          <a:p>
            <a:r>
              <a:rPr lang="en-US" sz="2800" b="1" dirty="0"/>
              <a:t>§ 11-35-310(8): </a:t>
            </a:r>
            <a:r>
              <a:rPr lang="en-US" sz="2800" dirty="0"/>
              <a:t>“Contract” means all types of state agreements, regardless of what they may be called, for the procurement or disposal of supplies, services, information technology, or construction.</a:t>
            </a:r>
          </a:p>
        </p:txBody>
      </p:sp>
    </p:spTree>
    <p:extLst>
      <p:ext uri="{BB962C8B-B14F-4D97-AF65-F5344CB8AC3E}">
        <p14:creationId xmlns:p14="http://schemas.microsoft.com/office/powerpoint/2010/main" val="16941123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6A48E-D5BF-462F-9757-B50DDA569DF6}"/>
              </a:ext>
            </a:extLst>
          </p:cNvPr>
          <p:cNvSpPr>
            <a:spLocks noGrp="1"/>
          </p:cNvSpPr>
          <p:nvPr>
            <p:ph type="title"/>
          </p:nvPr>
        </p:nvSpPr>
        <p:spPr/>
        <p:txBody>
          <a:bodyPr/>
          <a:lstStyle/>
          <a:p>
            <a:r>
              <a:rPr lang="en-US" dirty="0"/>
              <a:t>Application of the Code</a:t>
            </a:r>
          </a:p>
        </p:txBody>
      </p:sp>
      <p:sp>
        <p:nvSpPr>
          <p:cNvPr id="8" name="Content Placeholder 2">
            <a:extLst>
              <a:ext uri="{FF2B5EF4-FFF2-40B4-BE49-F238E27FC236}">
                <a16:creationId xmlns:a16="http://schemas.microsoft.com/office/drawing/2014/main" id="{84C2613C-8BE6-4147-B49A-991215D53B48}"/>
              </a:ext>
            </a:extLst>
          </p:cNvPr>
          <p:cNvSpPr txBox="1">
            <a:spLocks/>
          </p:cNvSpPr>
          <p:nvPr/>
        </p:nvSpPr>
        <p:spPr>
          <a:xfrm>
            <a:off x="838200" y="2003609"/>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rgbClr val="000000"/>
                </a:solidFill>
                <a:latin typeface="arial" panose="020B0604020202020204" pitchFamily="34" charset="0"/>
              </a:rPr>
              <a:t>This code applies to </a:t>
            </a:r>
            <a:r>
              <a:rPr lang="en-US" dirty="0">
                <a:latin typeface="arial" panose="020B0604020202020204" pitchFamily="34" charset="0"/>
              </a:rPr>
              <a:t>every procurement </a:t>
            </a:r>
            <a:r>
              <a:rPr lang="en-US" dirty="0">
                <a:solidFill>
                  <a:srgbClr val="000000"/>
                </a:solidFill>
                <a:latin typeface="arial" panose="020B0604020202020204" pitchFamily="34" charset="0"/>
              </a:rPr>
              <a:t>or expenditure of funds by this State </a:t>
            </a:r>
            <a:r>
              <a:rPr lang="en-US" dirty="0">
                <a:latin typeface="arial" panose="020B0604020202020204" pitchFamily="34" charset="0"/>
              </a:rPr>
              <a:t>under contract </a:t>
            </a:r>
            <a:r>
              <a:rPr lang="en-US" dirty="0">
                <a:solidFill>
                  <a:srgbClr val="000000"/>
                </a:solidFill>
                <a:latin typeface="arial" panose="020B0604020202020204" pitchFamily="34" charset="0"/>
              </a:rPr>
              <a:t>acting through a governmental body as herein defined </a:t>
            </a:r>
            <a:r>
              <a:rPr lang="en-US" b="1" dirty="0">
                <a:solidFill>
                  <a:srgbClr val="FF0000"/>
                </a:solidFill>
                <a:latin typeface="arial" panose="020B0604020202020204" pitchFamily="34" charset="0"/>
              </a:rPr>
              <a:t>irrespective of the source of the funds</a:t>
            </a:r>
            <a:r>
              <a:rPr lang="en-US" dirty="0">
                <a:solidFill>
                  <a:srgbClr val="000000"/>
                </a:solidFill>
                <a:latin typeface="arial" panose="020B0604020202020204" pitchFamily="34" charset="0"/>
              </a:rPr>
              <a:t>….</a:t>
            </a:r>
          </a:p>
          <a:p>
            <a:pPr marL="0" indent="0">
              <a:buFont typeface="Arial" panose="020B0604020202020204" pitchFamily="34" charset="0"/>
              <a:buNone/>
            </a:pPr>
            <a:endParaRPr lang="en-US" dirty="0">
              <a:solidFill>
                <a:srgbClr val="000000"/>
              </a:solidFill>
              <a:latin typeface="arial" panose="020B0604020202020204" pitchFamily="34" charset="0"/>
            </a:endParaRPr>
          </a:p>
          <a:p>
            <a:pPr marL="0" indent="0" algn="r">
              <a:buFont typeface="Arial" panose="020B0604020202020204" pitchFamily="34" charset="0"/>
              <a:buNone/>
            </a:pPr>
            <a:r>
              <a:rPr lang="en-US" sz="1600" i="1" dirty="0">
                <a:solidFill>
                  <a:srgbClr val="000000"/>
                </a:solidFill>
                <a:latin typeface="arial" panose="020B0604020202020204" pitchFamily="34" charset="0"/>
              </a:rPr>
              <a:t>S.C. Code Ann. § 11-35-40(2)</a:t>
            </a:r>
            <a:endParaRPr lang="en-US" sz="1600" i="1" dirty="0"/>
          </a:p>
        </p:txBody>
      </p:sp>
    </p:spTree>
    <p:extLst>
      <p:ext uri="{BB962C8B-B14F-4D97-AF65-F5344CB8AC3E}">
        <p14:creationId xmlns:p14="http://schemas.microsoft.com/office/powerpoint/2010/main" val="2540034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2A010-CFA8-411E-A77B-1B8D305D8A35}"/>
              </a:ext>
            </a:extLst>
          </p:cNvPr>
          <p:cNvSpPr>
            <a:spLocks noGrp="1"/>
          </p:cNvSpPr>
          <p:nvPr>
            <p:ph type="title"/>
          </p:nvPr>
        </p:nvSpPr>
        <p:spPr/>
        <p:txBody>
          <a:bodyPr/>
          <a:lstStyle/>
          <a:p>
            <a:r>
              <a:rPr lang="en-US" dirty="0"/>
              <a:t>Koger doesn’t matter</a:t>
            </a:r>
          </a:p>
        </p:txBody>
      </p:sp>
      <p:sp>
        <p:nvSpPr>
          <p:cNvPr id="3" name="Content Placeholder 2">
            <a:extLst>
              <a:ext uri="{FF2B5EF4-FFF2-40B4-BE49-F238E27FC236}">
                <a16:creationId xmlns:a16="http://schemas.microsoft.com/office/drawing/2014/main" id="{F2552685-E7AB-45A6-BA30-85CA1C19F304}"/>
              </a:ext>
            </a:extLst>
          </p:cNvPr>
          <p:cNvSpPr>
            <a:spLocks noGrp="1"/>
          </p:cNvSpPr>
          <p:nvPr>
            <p:ph idx="1"/>
          </p:nvPr>
        </p:nvSpPr>
        <p:spPr/>
        <p:txBody>
          <a:bodyPr/>
          <a:lstStyle/>
          <a:p>
            <a:pPr marL="0" indent="0">
              <a:buNone/>
            </a:pPr>
            <a:r>
              <a:rPr lang="en-US" sz="3600" dirty="0"/>
              <a:t>Contracts between the agency and its foundation</a:t>
            </a:r>
          </a:p>
          <a:p>
            <a:r>
              <a:rPr lang="en-US" dirty="0"/>
              <a:t>Either an acquisition or an expenditure triggers the Code</a:t>
            </a:r>
          </a:p>
          <a:p>
            <a:pPr lvl="1"/>
            <a:r>
              <a:rPr lang="en-US" dirty="0"/>
              <a:t>Acquisition under contract alone is sufficient</a:t>
            </a:r>
          </a:p>
          <a:p>
            <a:r>
              <a:rPr lang="en-US" dirty="0"/>
              <a:t>“Expenditure” can be indirect</a:t>
            </a:r>
          </a:p>
          <a:p>
            <a:pPr lvl="1"/>
            <a:r>
              <a:rPr lang="en-US" dirty="0"/>
              <a:t>Providing utilities or internet access</a:t>
            </a:r>
          </a:p>
          <a:p>
            <a:r>
              <a:rPr lang="en-US" dirty="0"/>
              <a:t>Source of funds does not matter</a:t>
            </a:r>
          </a:p>
          <a:p>
            <a:pPr lvl="1"/>
            <a:r>
              <a:rPr lang="en-US" dirty="0"/>
              <a:t>If agency pays, Code applies</a:t>
            </a:r>
          </a:p>
        </p:txBody>
      </p:sp>
    </p:spTree>
    <p:extLst>
      <p:ext uri="{BB962C8B-B14F-4D97-AF65-F5344CB8AC3E}">
        <p14:creationId xmlns:p14="http://schemas.microsoft.com/office/powerpoint/2010/main" val="28907779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7274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road&#10;&#10;Description automatically generated">
            <a:extLst>
              <a:ext uri="{FF2B5EF4-FFF2-40B4-BE49-F238E27FC236}">
                <a16:creationId xmlns:a16="http://schemas.microsoft.com/office/drawing/2014/main" id="{4AE6AF13-EBAF-4713-BEEA-CEBEC6A9F4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57" y="617621"/>
            <a:ext cx="12182643" cy="5622758"/>
          </a:xfrm>
          <a:prstGeom prst="rect">
            <a:avLst/>
          </a:prstGeom>
        </p:spPr>
      </p:pic>
    </p:spTree>
    <p:extLst>
      <p:ext uri="{BB962C8B-B14F-4D97-AF65-F5344CB8AC3E}">
        <p14:creationId xmlns:p14="http://schemas.microsoft.com/office/powerpoint/2010/main" val="29469389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3FDB3-8292-4539-8F4C-26BA7E87A96B}"/>
              </a:ext>
            </a:extLst>
          </p:cNvPr>
          <p:cNvSpPr>
            <a:spLocks noGrp="1"/>
          </p:cNvSpPr>
          <p:nvPr>
            <p:ph type="title"/>
          </p:nvPr>
        </p:nvSpPr>
        <p:spPr/>
        <p:txBody>
          <a:bodyPr/>
          <a:lstStyle/>
          <a:p>
            <a:r>
              <a:rPr lang="en-US" dirty="0"/>
              <a:t>What Koger Says</a:t>
            </a:r>
          </a:p>
        </p:txBody>
      </p:sp>
      <p:sp>
        <p:nvSpPr>
          <p:cNvPr id="3" name="Content Placeholder 2">
            <a:extLst>
              <a:ext uri="{FF2B5EF4-FFF2-40B4-BE49-F238E27FC236}">
                <a16:creationId xmlns:a16="http://schemas.microsoft.com/office/drawing/2014/main" id="{A446579D-30F2-44E3-8395-B3D96EACA974}"/>
              </a:ext>
            </a:extLst>
          </p:cNvPr>
          <p:cNvSpPr>
            <a:spLocks noGrp="1"/>
          </p:cNvSpPr>
          <p:nvPr>
            <p:ph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The acquisition of a facility or capital improvement by a foundation or eleemosynary organization on behalf of or for the use of any state agency or institution of higher learning which involves the use of public funds in the acquisition, financing, construction, or current or subsequent leasing of the facility or capital improvement is subject to the provisions of this code in the same manner as a governmental body…. </a:t>
            </a:r>
            <a:endPar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S.C. Code Ann. § 11-35-40(4)</a:t>
            </a:r>
            <a:endPar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indent="0">
              <a:buNone/>
            </a:pPr>
            <a:endParaRPr lang="en-US" dirty="0"/>
          </a:p>
        </p:txBody>
      </p:sp>
      <p:sp>
        <p:nvSpPr>
          <p:cNvPr id="4" name="Content Placeholder 2">
            <a:extLst>
              <a:ext uri="{FF2B5EF4-FFF2-40B4-BE49-F238E27FC236}">
                <a16:creationId xmlns:a16="http://schemas.microsoft.com/office/drawing/2014/main" id="{AFAEB817-DE9B-4B15-91A0-13E49E4E23FD}"/>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en-US" dirty="0"/>
              <a:t>The </a:t>
            </a:r>
            <a:r>
              <a:rPr lang="en-US" b="1" dirty="0">
                <a:solidFill>
                  <a:srgbClr val="FF0000"/>
                </a:solidFill>
              </a:rPr>
              <a:t>acquisition</a:t>
            </a:r>
            <a:r>
              <a:rPr lang="en-US" dirty="0"/>
              <a:t> of a facility or capital improvement by a foundation or eleemosynary organization on behalf of or for the use of any state agency or institution of higher learning which involves the use of public funds in the acquisition, financing, construction, or current or subsequent leasing of the facility or capital improvement is subject to the provisions of this code in the same manner as a governmental body…. </a:t>
            </a:r>
            <a:endParaRPr lang="en-US" dirty="0">
              <a:solidFill>
                <a:srgbClr val="000000"/>
              </a:solidFill>
              <a:latin typeface="arial" panose="020B0604020202020204" pitchFamily="34" charset="0"/>
            </a:endParaRPr>
          </a:p>
          <a:p>
            <a:pPr marL="0" indent="0">
              <a:buFont typeface="Arial" panose="020B0604020202020204" pitchFamily="34" charset="0"/>
              <a:buNone/>
              <a:defRPr/>
            </a:pPr>
            <a:endParaRPr lang="en-US" dirty="0">
              <a:solidFill>
                <a:srgbClr val="000000"/>
              </a:solidFill>
              <a:latin typeface="arial" panose="020B0604020202020204" pitchFamily="34" charset="0"/>
            </a:endParaRPr>
          </a:p>
          <a:p>
            <a:pPr marL="0" indent="0" algn="r">
              <a:buFont typeface="Arial" panose="020B0604020202020204" pitchFamily="34" charset="0"/>
              <a:buNone/>
              <a:defRPr/>
            </a:pPr>
            <a:r>
              <a:rPr lang="en-US" sz="1600" i="1" dirty="0">
                <a:solidFill>
                  <a:srgbClr val="000000"/>
                </a:solidFill>
                <a:latin typeface="arial" panose="020B0604020202020204" pitchFamily="34" charset="0"/>
              </a:rPr>
              <a:t>S.C. Code Ann. § 11-35-40(4)</a:t>
            </a:r>
            <a:endParaRPr lang="en-US" sz="1600" i="1" dirty="0">
              <a:solidFill>
                <a:prstClr val="black"/>
              </a:solidFill>
              <a:latin typeface="Calibri" panose="020F0502020204030204"/>
            </a:endParaRP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905484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3FDB3-8292-4539-8F4C-26BA7E87A96B}"/>
              </a:ext>
            </a:extLst>
          </p:cNvPr>
          <p:cNvSpPr>
            <a:spLocks noGrp="1"/>
          </p:cNvSpPr>
          <p:nvPr>
            <p:ph type="title"/>
          </p:nvPr>
        </p:nvSpPr>
        <p:spPr/>
        <p:txBody>
          <a:bodyPr/>
          <a:lstStyle/>
          <a:p>
            <a:r>
              <a:rPr lang="en-US" dirty="0"/>
              <a:t>What Koger Says</a:t>
            </a:r>
          </a:p>
        </p:txBody>
      </p:sp>
      <p:sp>
        <p:nvSpPr>
          <p:cNvPr id="3" name="Content Placeholder 2">
            <a:extLst>
              <a:ext uri="{FF2B5EF4-FFF2-40B4-BE49-F238E27FC236}">
                <a16:creationId xmlns:a16="http://schemas.microsoft.com/office/drawing/2014/main" id="{A446579D-30F2-44E3-8395-B3D96EACA974}"/>
              </a:ext>
            </a:extLst>
          </p:cNvPr>
          <p:cNvSpPr>
            <a:spLocks noGrp="1"/>
          </p:cNvSpPr>
          <p:nvPr>
            <p:ph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The acquisition of a </a:t>
            </a:r>
            <a:r>
              <a:rPr lang="en-US" b="1" dirty="0">
                <a:solidFill>
                  <a:srgbClr val="FF0000"/>
                </a:solidFill>
              </a:rPr>
              <a:t>facility or capital improvement </a:t>
            </a:r>
            <a:r>
              <a:rPr lang="en-US" dirty="0"/>
              <a:t>by a foundation or eleemosynary organization on behalf of or for the use of any state agency or institution of higher learning which involves the use of public funds in the acquisition, financing, construction, or current or subsequent leasing of the facility or capital improvement is subject to the provisions of this code in the same manner as a governmental body…. </a:t>
            </a:r>
            <a:endPar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S.C. Code Ann. § 11-35-40(4)</a:t>
            </a:r>
            <a:endPar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indent="0">
              <a:buNone/>
            </a:pPr>
            <a:endParaRPr lang="en-US" dirty="0"/>
          </a:p>
        </p:txBody>
      </p:sp>
    </p:spTree>
    <p:extLst>
      <p:ext uri="{BB962C8B-B14F-4D97-AF65-F5344CB8AC3E}">
        <p14:creationId xmlns:p14="http://schemas.microsoft.com/office/powerpoint/2010/main" val="9381494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3FDB3-8292-4539-8F4C-26BA7E87A96B}"/>
              </a:ext>
            </a:extLst>
          </p:cNvPr>
          <p:cNvSpPr>
            <a:spLocks noGrp="1"/>
          </p:cNvSpPr>
          <p:nvPr>
            <p:ph type="title"/>
          </p:nvPr>
        </p:nvSpPr>
        <p:spPr/>
        <p:txBody>
          <a:bodyPr/>
          <a:lstStyle/>
          <a:p>
            <a:r>
              <a:rPr lang="en-US" dirty="0"/>
              <a:t>What Koger Says</a:t>
            </a:r>
          </a:p>
        </p:txBody>
      </p:sp>
      <p:sp>
        <p:nvSpPr>
          <p:cNvPr id="3" name="Content Placeholder 2">
            <a:extLst>
              <a:ext uri="{FF2B5EF4-FFF2-40B4-BE49-F238E27FC236}">
                <a16:creationId xmlns:a16="http://schemas.microsoft.com/office/drawing/2014/main" id="{A446579D-30F2-44E3-8395-B3D96EACA974}"/>
              </a:ext>
            </a:extLst>
          </p:cNvPr>
          <p:cNvSpPr>
            <a:spLocks noGrp="1"/>
          </p:cNvSpPr>
          <p:nvPr>
            <p:ph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The acquisition of a facility or capital improvement by a </a:t>
            </a:r>
            <a:r>
              <a:rPr lang="en-US" b="1" dirty="0">
                <a:solidFill>
                  <a:srgbClr val="FF0000"/>
                </a:solidFill>
              </a:rPr>
              <a:t>foundation or eleemosynary organization</a:t>
            </a:r>
            <a:r>
              <a:rPr lang="en-US" dirty="0"/>
              <a:t> on behalf of or for the use of any state agency or institution of higher learning which involves the use of public funds in the acquisition, financing, construction, or current or subsequent leasing of the facility or capital improvement is subject to the provisions of this code in the same manner as a governmental body…. </a:t>
            </a:r>
            <a:endPar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S.C. Code Ann. § 11-35-40(4)</a:t>
            </a:r>
            <a:endPar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indent="0">
              <a:buNone/>
            </a:pPr>
            <a:endParaRPr lang="en-US" dirty="0"/>
          </a:p>
        </p:txBody>
      </p:sp>
    </p:spTree>
    <p:extLst>
      <p:ext uri="{BB962C8B-B14F-4D97-AF65-F5344CB8AC3E}">
        <p14:creationId xmlns:p14="http://schemas.microsoft.com/office/powerpoint/2010/main" val="26250915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3FDB3-8292-4539-8F4C-26BA7E87A96B}"/>
              </a:ext>
            </a:extLst>
          </p:cNvPr>
          <p:cNvSpPr>
            <a:spLocks noGrp="1"/>
          </p:cNvSpPr>
          <p:nvPr>
            <p:ph type="title"/>
          </p:nvPr>
        </p:nvSpPr>
        <p:spPr/>
        <p:txBody>
          <a:bodyPr/>
          <a:lstStyle/>
          <a:p>
            <a:r>
              <a:rPr lang="en-US" dirty="0"/>
              <a:t>What Koger Says</a:t>
            </a:r>
          </a:p>
        </p:txBody>
      </p:sp>
      <p:sp>
        <p:nvSpPr>
          <p:cNvPr id="3" name="Content Placeholder 2">
            <a:extLst>
              <a:ext uri="{FF2B5EF4-FFF2-40B4-BE49-F238E27FC236}">
                <a16:creationId xmlns:a16="http://schemas.microsoft.com/office/drawing/2014/main" id="{A446579D-30F2-44E3-8395-B3D96EACA974}"/>
              </a:ext>
            </a:extLst>
          </p:cNvPr>
          <p:cNvSpPr>
            <a:spLocks noGrp="1"/>
          </p:cNvSpPr>
          <p:nvPr>
            <p:ph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The acquisition of a facility or capital improvement by a foundation or eleemosynary organization </a:t>
            </a:r>
            <a:r>
              <a:rPr lang="en-US" b="1" dirty="0">
                <a:solidFill>
                  <a:srgbClr val="FF0000"/>
                </a:solidFill>
              </a:rPr>
              <a:t>on behalf of or for the use of </a:t>
            </a:r>
            <a:r>
              <a:rPr lang="en-US" dirty="0"/>
              <a:t>any state agency or institution of higher learning which involves the use of public funds in the acquisition, financing, construction, or current or subsequent leasing of the facility or capital improvement is subject to the provisions of this code in the same manner as a governmental body…. </a:t>
            </a:r>
            <a:endPar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S.C. Code Ann. § 11-35-40(4)</a:t>
            </a:r>
            <a:endPar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indent="0">
              <a:buNone/>
            </a:pPr>
            <a:endParaRPr lang="en-US" dirty="0"/>
          </a:p>
        </p:txBody>
      </p:sp>
    </p:spTree>
    <p:extLst>
      <p:ext uri="{BB962C8B-B14F-4D97-AF65-F5344CB8AC3E}">
        <p14:creationId xmlns:p14="http://schemas.microsoft.com/office/powerpoint/2010/main" val="22333282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3FDB3-8292-4539-8F4C-26BA7E87A96B}"/>
              </a:ext>
            </a:extLst>
          </p:cNvPr>
          <p:cNvSpPr>
            <a:spLocks noGrp="1"/>
          </p:cNvSpPr>
          <p:nvPr>
            <p:ph type="title"/>
          </p:nvPr>
        </p:nvSpPr>
        <p:spPr/>
        <p:txBody>
          <a:bodyPr/>
          <a:lstStyle/>
          <a:p>
            <a:r>
              <a:rPr lang="en-US" dirty="0"/>
              <a:t>What Koger Says</a:t>
            </a:r>
          </a:p>
        </p:txBody>
      </p:sp>
      <p:sp>
        <p:nvSpPr>
          <p:cNvPr id="3" name="Content Placeholder 2">
            <a:extLst>
              <a:ext uri="{FF2B5EF4-FFF2-40B4-BE49-F238E27FC236}">
                <a16:creationId xmlns:a16="http://schemas.microsoft.com/office/drawing/2014/main" id="{A446579D-30F2-44E3-8395-B3D96EACA974}"/>
              </a:ext>
            </a:extLst>
          </p:cNvPr>
          <p:cNvSpPr>
            <a:spLocks noGrp="1"/>
          </p:cNvSpPr>
          <p:nvPr>
            <p:ph idx="1"/>
          </p:nvPr>
        </p:nvSpPr>
        <p:spPr>
          <a:xfrm>
            <a:off x="838200" y="1825625"/>
            <a:ext cx="10635114" cy="4351338"/>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The acquisition of a facility or capital improvement by a foundation or eleemosynary organization on behalf of or for the use of </a:t>
            </a:r>
            <a:r>
              <a:rPr lang="en-US" b="1" dirty="0">
                <a:solidFill>
                  <a:srgbClr val="FF0000"/>
                </a:solidFill>
              </a:rPr>
              <a:t>any state agency or institution of higher learning</a:t>
            </a:r>
            <a:r>
              <a:rPr lang="en-US" dirty="0"/>
              <a:t> which involves the use of public funds in the acquisition, financing, construction, or current or subsequent leasing of the facility or capital improvement is subject to the provisions of this code in the same manner as a governmental body…. </a:t>
            </a:r>
            <a:endPar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S.C. Code Ann. § 11-35-40(4)</a:t>
            </a:r>
            <a:endPar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indent="0">
              <a:buNone/>
            </a:pPr>
            <a:endParaRPr lang="en-US" dirty="0"/>
          </a:p>
        </p:txBody>
      </p:sp>
    </p:spTree>
    <p:extLst>
      <p:ext uri="{BB962C8B-B14F-4D97-AF65-F5344CB8AC3E}">
        <p14:creationId xmlns:p14="http://schemas.microsoft.com/office/powerpoint/2010/main" val="18901218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3FDB3-8292-4539-8F4C-26BA7E87A96B}"/>
              </a:ext>
            </a:extLst>
          </p:cNvPr>
          <p:cNvSpPr>
            <a:spLocks noGrp="1"/>
          </p:cNvSpPr>
          <p:nvPr>
            <p:ph type="title"/>
          </p:nvPr>
        </p:nvSpPr>
        <p:spPr/>
        <p:txBody>
          <a:bodyPr/>
          <a:lstStyle/>
          <a:p>
            <a:r>
              <a:rPr lang="en-US" dirty="0"/>
              <a:t>What Koger Says</a:t>
            </a:r>
          </a:p>
        </p:txBody>
      </p:sp>
      <p:sp>
        <p:nvSpPr>
          <p:cNvPr id="3" name="Content Placeholder 2">
            <a:extLst>
              <a:ext uri="{FF2B5EF4-FFF2-40B4-BE49-F238E27FC236}">
                <a16:creationId xmlns:a16="http://schemas.microsoft.com/office/drawing/2014/main" id="{A446579D-30F2-44E3-8395-B3D96EACA974}"/>
              </a:ext>
            </a:extLst>
          </p:cNvPr>
          <p:cNvSpPr>
            <a:spLocks noGrp="1"/>
          </p:cNvSpPr>
          <p:nvPr>
            <p:ph idx="1"/>
          </p:nvPr>
        </p:nvSpPr>
        <p:spPr>
          <a:xfrm>
            <a:off x="838200" y="1825625"/>
            <a:ext cx="10606238" cy="4351338"/>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The acquisition of a facility or capital improvement by a foundation or eleemosynary organization on behalf of or for the use of any state agency or institution of higher learning which </a:t>
            </a:r>
            <a:r>
              <a:rPr lang="en-US" b="1" dirty="0">
                <a:solidFill>
                  <a:srgbClr val="FF0000"/>
                </a:solidFill>
              </a:rPr>
              <a:t>involves the use of public funds</a:t>
            </a:r>
            <a:r>
              <a:rPr lang="en-US" dirty="0"/>
              <a:t> in the acquisition, financing, construction, or current or subsequent leasing of the facility or capital improvement is subject to the provisions of this code in the same manner as a governmental body…. </a:t>
            </a:r>
            <a:endPar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S.C. Code Ann. § 11-35-40(4)</a:t>
            </a:r>
            <a:endPar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indent="0">
              <a:buNone/>
            </a:pPr>
            <a:endParaRPr lang="en-US" dirty="0"/>
          </a:p>
        </p:txBody>
      </p:sp>
    </p:spTree>
    <p:extLst>
      <p:ext uri="{BB962C8B-B14F-4D97-AF65-F5344CB8AC3E}">
        <p14:creationId xmlns:p14="http://schemas.microsoft.com/office/powerpoint/2010/main" val="2190360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516C853-5AF8-45F2-9ADE-1F672EBB45DA}"/>
              </a:ext>
            </a:extLst>
          </p:cNvPr>
          <p:cNvSpPr txBox="1"/>
          <p:nvPr/>
        </p:nvSpPr>
        <p:spPr>
          <a:xfrm>
            <a:off x="787668" y="1448950"/>
            <a:ext cx="10616664" cy="1384995"/>
          </a:xfrm>
          <a:prstGeom prst="rect">
            <a:avLst/>
          </a:prstGeom>
          <a:noFill/>
        </p:spPr>
        <p:txBody>
          <a:bodyPr wrap="square">
            <a:spAutoFit/>
          </a:bodyPr>
          <a:lstStyle/>
          <a:p>
            <a:r>
              <a:rPr lang="en-US" sz="2800" b="1" dirty="0"/>
              <a:t>§ 11-35-310(27): </a:t>
            </a:r>
            <a:r>
              <a:rPr lang="en-US" sz="2800" dirty="0"/>
              <a:t>“Public funds” means any money or property owned by the State or a political subdivision thereof, regardless of form and whether in specie or otherwise.</a:t>
            </a:r>
          </a:p>
        </p:txBody>
      </p:sp>
    </p:spTree>
    <p:extLst>
      <p:ext uri="{BB962C8B-B14F-4D97-AF65-F5344CB8AC3E}">
        <p14:creationId xmlns:p14="http://schemas.microsoft.com/office/powerpoint/2010/main" val="1862604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516C853-5AF8-45F2-9ADE-1F672EBB45DA}"/>
              </a:ext>
            </a:extLst>
          </p:cNvPr>
          <p:cNvSpPr txBox="1"/>
          <p:nvPr/>
        </p:nvSpPr>
        <p:spPr>
          <a:xfrm>
            <a:off x="787668" y="1448950"/>
            <a:ext cx="10616664" cy="1384995"/>
          </a:xfrm>
          <a:prstGeom prst="rect">
            <a:avLst/>
          </a:prstGeom>
          <a:noFill/>
        </p:spPr>
        <p:txBody>
          <a:bodyPr wrap="square">
            <a:spAutoFit/>
          </a:bodyPr>
          <a:lstStyle/>
          <a:p>
            <a:r>
              <a:rPr lang="en-US" sz="2800" b="1" dirty="0"/>
              <a:t>§ 11-35-310(27): </a:t>
            </a:r>
            <a:r>
              <a:rPr lang="en-US" sz="2800" dirty="0"/>
              <a:t>“Public funds” means any money or property owned by the State or a political subdivision thereof, regardless of form and whether </a:t>
            </a:r>
            <a:r>
              <a:rPr lang="en-US" sz="2800" b="1" dirty="0">
                <a:solidFill>
                  <a:srgbClr val="FF0000"/>
                </a:solidFill>
              </a:rPr>
              <a:t>in specie </a:t>
            </a:r>
            <a:r>
              <a:rPr lang="en-US" sz="2800" dirty="0"/>
              <a:t>or otherwise.</a:t>
            </a:r>
          </a:p>
        </p:txBody>
      </p:sp>
      <p:sp>
        <p:nvSpPr>
          <p:cNvPr id="9" name="TextBox 8">
            <a:extLst>
              <a:ext uri="{FF2B5EF4-FFF2-40B4-BE49-F238E27FC236}">
                <a16:creationId xmlns:a16="http://schemas.microsoft.com/office/drawing/2014/main" id="{03A0667D-E72F-4067-8E5E-46B98AECCA96}"/>
              </a:ext>
            </a:extLst>
          </p:cNvPr>
          <p:cNvSpPr txBox="1"/>
          <p:nvPr/>
        </p:nvSpPr>
        <p:spPr>
          <a:xfrm>
            <a:off x="787669" y="3429000"/>
            <a:ext cx="10616663" cy="2246769"/>
          </a:xfrm>
          <a:prstGeom prst="rect">
            <a:avLst/>
          </a:prstGeom>
          <a:noFill/>
        </p:spPr>
        <p:txBody>
          <a:bodyPr wrap="square">
            <a:spAutoFit/>
          </a:bodyPr>
          <a:lstStyle/>
          <a:p>
            <a:r>
              <a:rPr lang="en-US" sz="2800" i="1" dirty="0"/>
              <a:t>Black’s Law Dictionary </a:t>
            </a:r>
            <a:r>
              <a:rPr lang="en-US" sz="2800" dirty="0"/>
              <a:t>797 (6th Edition 1991): </a:t>
            </a:r>
            <a:r>
              <a:rPr lang="en-US" sz="2800" b="1" dirty="0"/>
              <a:t>In specie. </a:t>
            </a:r>
            <a:r>
              <a:rPr lang="en-US" sz="2800" dirty="0"/>
              <a:t>Specific; specifically. Thus, to decree performance in specie is to decree specific performance. In kind; in the same or like form. A thing is said to exist in specie when it retains its existence as a distinct individual of a particular class.</a:t>
            </a:r>
          </a:p>
        </p:txBody>
      </p:sp>
    </p:spTree>
    <p:extLst>
      <p:ext uri="{BB962C8B-B14F-4D97-AF65-F5344CB8AC3E}">
        <p14:creationId xmlns:p14="http://schemas.microsoft.com/office/powerpoint/2010/main" val="12303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3FDB3-8292-4539-8F4C-26BA7E87A96B}"/>
              </a:ext>
            </a:extLst>
          </p:cNvPr>
          <p:cNvSpPr>
            <a:spLocks noGrp="1"/>
          </p:cNvSpPr>
          <p:nvPr>
            <p:ph type="title"/>
          </p:nvPr>
        </p:nvSpPr>
        <p:spPr/>
        <p:txBody>
          <a:bodyPr/>
          <a:lstStyle/>
          <a:p>
            <a:r>
              <a:rPr lang="en-US" dirty="0"/>
              <a:t>What Koger Says</a:t>
            </a:r>
          </a:p>
        </p:txBody>
      </p:sp>
      <p:sp>
        <p:nvSpPr>
          <p:cNvPr id="3" name="Content Placeholder 2">
            <a:extLst>
              <a:ext uri="{FF2B5EF4-FFF2-40B4-BE49-F238E27FC236}">
                <a16:creationId xmlns:a16="http://schemas.microsoft.com/office/drawing/2014/main" id="{A446579D-30F2-44E3-8395-B3D96EACA974}"/>
              </a:ext>
            </a:extLst>
          </p:cNvPr>
          <p:cNvSpPr>
            <a:spLocks noGrp="1"/>
          </p:cNvSpPr>
          <p:nvPr>
            <p:ph idx="1"/>
          </p:nvPr>
        </p:nvSpPr>
        <p:spPr>
          <a:xfrm>
            <a:off x="838200" y="1825625"/>
            <a:ext cx="10606238" cy="4351338"/>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The acquisition of a facility or capital improvement by a foundation or eleemosynary organization on behalf of or for the use of any state agency or institution of higher learning which involves the use of public funds in the </a:t>
            </a:r>
            <a:r>
              <a:rPr lang="en-US" b="1" dirty="0">
                <a:solidFill>
                  <a:srgbClr val="FF0000"/>
                </a:solidFill>
              </a:rPr>
              <a:t>acquisition</a:t>
            </a:r>
            <a:r>
              <a:rPr lang="en-US" dirty="0"/>
              <a:t>, financing, construction, or current or subsequent leasing of the facility or capital improvement is subject to the provisions of this code in the same manner as a governmental body…. </a:t>
            </a:r>
            <a:endPar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S.C. Code Ann. § 11-35-40(4)</a:t>
            </a:r>
            <a:endPar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indent="0">
              <a:buNone/>
            </a:pPr>
            <a:endParaRPr lang="en-US" dirty="0"/>
          </a:p>
        </p:txBody>
      </p:sp>
    </p:spTree>
    <p:extLst>
      <p:ext uri="{BB962C8B-B14F-4D97-AF65-F5344CB8AC3E}">
        <p14:creationId xmlns:p14="http://schemas.microsoft.com/office/powerpoint/2010/main" val="21326926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3FDB3-8292-4539-8F4C-26BA7E87A96B}"/>
              </a:ext>
            </a:extLst>
          </p:cNvPr>
          <p:cNvSpPr>
            <a:spLocks noGrp="1"/>
          </p:cNvSpPr>
          <p:nvPr>
            <p:ph type="title"/>
          </p:nvPr>
        </p:nvSpPr>
        <p:spPr/>
        <p:txBody>
          <a:bodyPr/>
          <a:lstStyle/>
          <a:p>
            <a:r>
              <a:rPr lang="en-US" dirty="0"/>
              <a:t>What Koger Says</a:t>
            </a:r>
          </a:p>
        </p:txBody>
      </p:sp>
      <p:sp>
        <p:nvSpPr>
          <p:cNvPr id="3" name="Content Placeholder 2">
            <a:extLst>
              <a:ext uri="{FF2B5EF4-FFF2-40B4-BE49-F238E27FC236}">
                <a16:creationId xmlns:a16="http://schemas.microsoft.com/office/drawing/2014/main" id="{A446579D-30F2-44E3-8395-B3D96EACA974}"/>
              </a:ext>
            </a:extLst>
          </p:cNvPr>
          <p:cNvSpPr>
            <a:spLocks noGrp="1"/>
          </p:cNvSpPr>
          <p:nvPr>
            <p:ph idx="1"/>
          </p:nvPr>
        </p:nvSpPr>
        <p:spPr>
          <a:xfrm>
            <a:off x="838200" y="1825625"/>
            <a:ext cx="10606238" cy="4351338"/>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The acquisition of a facility or capital improvement by a foundation or eleemosynary organization on behalf of or for the use of any state agency or institution of higher learning which involves the use of public funds in the </a:t>
            </a:r>
            <a:r>
              <a:rPr lang="en-US" b="1" dirty="0">
                <a:solidFill>
                  <a:srgbClr val="FF0000"/>
                </a:solidFill>
              </a:rPr>
              <a:t>acquisition, financing</a:t>
            </a:r>
            <a:r>
              <a:rPr lang="en-US" dirty="0"/>
              <a:t>, construction, or current or subsequent leasing of the facility or capital improvement is subject to the provisions of this code in the same manner as a governmental body…. </a:t>
            </a:r>
            <a:endPar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S.C. Code Ann. § 11-35-40(4)</a:t>
            </a:r>
            <a:endPar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indent="0">
              <a:buNone/>
            </a:pPr>
            <a:endParaRPr lang="en-US" dirty="0"/>
          </a:p>
        </p:txBody>
      </p:sp>
    </p:spTree>
    <p:extLst>
      <p:ext uri="{BB962C8B-B14F-4D97-AF65-F5344CB8AC3E}">
        <p14:creationId xmlns:p14="http://schemas.microsoft.com/office/powerpoint/2010/main" val="2772544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A3AC6-D720-4A93-B569-58892F1FF185}"/>
              </a:ext>
            </a:extLst>
          </p:cNvPr>
          <p:cNvSpPr>
            <a:spLocks noGrp="1"/>
          </p:cNvSpPr>
          <p:nvPr>
            <p:ph type="title"/>
          </p:nvPr>
        </p:nvSpPr>
        <p:spPr/>
        <p:txBody>
          <a:bodyPr/>
          <a:lstStyle/>
          <a:p>
            <a:r>
              <a:rPr lang="en-US" dirty="0"/>
              <a:t>Once upon a time…</a:t>
            </a:r>
          </a:p>
        </p:txBody>
      </p:sp>
      <p:pic>
        <p:nvPicPr>
          <p:cNvPr id="4" name="Content Placeholder 3" descr="A person with a beard and glasses&#10;&#10;Description automatically generated with low confidence">
            <a:extLst>
              <a:ext uri="{FF2B5EF4-FFF2-40B4-BE49-F238E27FC236}">
                <a16:creationId xmlns:a16="http://schemas.microsoft.com/office/drawing/2014/main" id="{C204B49E-0982-46CA-A74B-5FC89EBF2017}"/>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a:stretch/>
        </p:blipFill>
        <p:spPr>
          <a:xfrm>
            <a:off x="3992484" y="2338262"/>
            <a:ext cx="4207031" cy="3149600"/>
          </a:xfrm>
          <a:prstGeom prst="rect">
            <a:avLst/>
          </a:prstGeom>
        </p:spPr>
      </p:pic>
      <p:pic>
        <p:nvPicPr>
          <p:cNvPr id="5" name="Picture 4" descr="A person with a beard and glasses&#10;&#10;Description automatically generated with low confidence">
            <a:extLst>
              <a:ext uri="{FF2B5EF4-FFF2-40B4-BE49-F238E27FC236}">
                <a16:creationId xmlns:a16="http://schemas.microsoft.com/office/drawing/2014/main" id="{D955893D-381D-4F46-BF5E-9B107665BB8A}"/>
              </a:ext>
            </a:extLst>
          </p:cNvPr>
          <p:cNvPicPr>
            <a:picLocks noChangeAspect="1"/>
          </p:cNvPicPr>
          <p:nvPr/>
        </p:nvPicPr>
        <p:blipFill rotWithShape="1">
          <a:blip r:embed="rId3">
            <a:lum bright="70000" contrast="-70000"/>
            <a:extLst>
              <a:ext uri="{28A0092B-C50C-407E-A947-70E740481C1C}">
                <a14:useLocalDpi xmlns:a14="http://schemas.microsoft.com/office/drawing/2010/main" val="0"/>
              </a:ext>
            </a:extLst>
          </a:blip>
          <a:srcRect/>
          <a:stretch/>
        </p:blipFill>
        <p:spPr>
          <a:xfrm>
            <a:off x="3992484" y="2338262"/>
            <a:ext cx="4207042" cy="3149600"/>
          </a:xfrm>
          <a:prstGeom prst="rect">
            <a:avLst/>
          </a:prstGeom>
        </p:spPr>
      </p:pic>
      <p:sp>
        <p:nvSpPr>
          <p:cNvPr id="7" name="TextBox 6">
            <a:extLst>
              <a:ext uri="{FF2B5EF4-FFF2-40B4-BE49-F238E27FC236}">
                <a16:creationId xmlns:a16="http://schemas.microsoft.com/office/drawing/2014/main" id="{F8FF66DC-BE64-43C0-B9F5-0CE796037904}"/>
              </a:ext>
            </a:extLst>
          </p:cNvPr>
          <p:cNvSpPr txBox="1"/>
          <p:nvPr/>
        </p:nvSpPr>
        <p:spPr>
          <a:xfrm>
            <a:off x="968541" y="1712459"/>
            <a:ext cx="10254916" cy="3970318"/>
          </a:xfrm>
          <a:prstGeom prst="rect">
            <a:avLst/>
          </a:prstGeom>
          <a:noFill/>
        </p:spPr>
        <p:txBody>
          <a:bodyPr wrap="square">
            <a:spAutoFit/>
          </a:bodyPr>
          <a:lstStyle/>
          <a:p>
            <a:pPr marL="285750" indent="-285750">
              <a:buFont typeface="Arial" panose="020B0604020202020204" pitchFamily="34" charset="0"/>
              <a:buChar char="•"/>
            </a:pPr>
            <a:r>
              <a:rPr lang="en-US" sz="2800" dirty="0"/>
              <a:t>Ira McKissick Koger was born December 5, 1912, in Charleston</a:t>
            </a:r>
          </a:p>
          <a:p>
            <a:pPr marL="285750" indent="-285750">
              <a:buFont typeface="Arial" panose="020B0604020202020204" pitchFamily="34" charset="0"/>
              <a:buChar char="•"/>
            </a:pPr>
            <a:r>
              <a:rPr lang="en-US" sz="2800" dirty="0"/>
              <a:t>Graduated College of Charleston and attended USC Law School</a:t>
            </a:r>
          </a:p>
          <a:p>
            <a:pPr marL="285750" indent="-285750">
              <a:buFont typeface="Arial" panose="020B0604020202020204" pitchFamily="34" charset="0"/>
              <a:buChar char="•"/>
            </a:pPr>
            <a:r>
              <a:rPr lang="en-US" sz="2800" dirty="0"/>
              <a:t>Elected to the General Assembly in 1934 at the age of 21 and co-authored the State’s first worker’s compensation law</a:t>
            </a:r>
          </a:p>
          <a:p>
            <a:pPr marL="285750" indent="-285750">
              <a:buFont typeface="Arial" panose="020B0604020202020204" pitchFamily="34" charset="0"/>
              <a:buChar char="•"/>
            </a:pPr>
            <a:r>
              <a:rPr lang="en-US" sz="2800" dirty="0"/>
              <a:t>Served in the US Navy during World War II</a:t>
            </a:r>
          </a:p>
          <a:p>
            <a:pPr marL="285750" indent="-285750">
              <a:buFont typeface="Arial" panose="020B0604020202020204" pitchFamily="34" charset="0"/>
              <a:buChar char="•"/>
            </a:pPr>
            <a:r>
              <a:rPr lang="en-US" sz="2800" dirty="0"/>
              <a:t>Lifelong member of the American Federation of Musicians</a:t>
            </a:r>
          </a:p>
          <a:p>
            <a:pPr marL="285750" indent="-285750">
              <a:buFont typeface="Arial" panose="020B0604020202020204" pitchFamily="34" charset="0"/>
              <a:buChar char="•"/>
            </a:pPr>
            <a:r>
              <a:rPr lang="en-US" sz="2800" dirty="0"/>
              <a:t>Moved to Jacksonville, Florida and made millions developing and operating office parks</a:t>
            </a:r>
          </a:p>
          <a:p>
            <a:pPr marL="285750" indent="-285750">
              <a:buFont typeface="Arial" panose="020B0604020202020204" pitchFamily="34" charset="0"/>
              <a:buChar char="•"/>
            </a:pPr>
            <a:r>
              <a:rPr lang="en-US" sz="2800" dirty="0"/>
              <a:t>Along with his wife Nancy, a prolific and generous patron of the arts</a:t>
            </a:r>
          </a:p>
        </p:txBody>
      </p:sp>
    </p:spTree>
    <p:extLst>
      <p:ext uri="{BB962C8B-B14F-4D97-AF65-F5344CB8AC3E}">
        <p14:creationId xmlns:p14="http://schemas.microsoft.com/office/powerpoint/2010/main" val="796439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2000"/>
                                        <p:tgtEl>
                                          <p:spTgt spid="7">
                                            <p:txEl>
                                              <p:pRg st="0" end="0"/>
                                            </p:txEl>
                                          </p:spTgt>
                                        </p:tgtEl>
                                      </p:cBhvr>
                                    </p:animEffect>
                                  </p:childTnLst>
                                </p:cTn>
                              </p:par>
                            </p:childTnLst>
                          </p:cTn>
                        </p:par>
                        <p:par>
                          <p:cTn id="16" fill="hold">
                            <p:stCondLst>
                              <p:cond delay="4000"/>
                            </p:stCondLst>
                            <p:childTnLst>
                              <p:par>
                                <p:cTn id="17" presetID="22" presetClass="entr" presetSubtype="8" fill="hold" nodeType="afterEffect">
                                  <p:stCondLst>
                                    <p:cond delay="200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wipe(left)">
                                      <p:cBhvr>
                                        <p:cTn id="19" dur="2000"/>
                                        <p:tgtEl>
                                          <p:spTgt spid="7">
                                            <p:txEl>
                                              <p:pRg st="1" end="1"/>
                                            </p:txEl>
                                          </p:spTgt>
                                        </p:tgtEl>
                                      </p:cBhvr>
                                    </p:animEffect>
                                  </p:childTnLst>
                                </p:cTn>
                              </p:par>
                            </p:childTnLst>
                          </p:cTn>
                        </p:par>
                        <p:par>
                          <p:cTn id="20" fill="hold">
                            <p:stCondLst>
                              <p:cond delay="8000"/>
                            </p:stCondLst>
                            <p:childTnLst>
                              <p:par>
                                <p:cTn id="21" presetID="22" presetClass="entr" presetSubtype="8" fill="hold" nodeType="afterEffect">
                                  <p:stCondLst>
                                    <p:cond delay="300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wipe(left)">
                                      <p:cBhvr>
                                        <p:cTn id="23" dur="2000"/>
                                        <p:tgtEl>
                                          <p:spTgt spid="7">
                                            <p:txEl>
                                              <p:pRg st="2" end="2"/>
                                            </p:txEl>
                                          </p:spTgt>
                                        </p:tgtEl>
                                      </p:cBhvr>
                                    </p:animEffect>
                                  </p:childTnLst>
                                </p:cTn>
                              </p:par>
                            </p:childTnLst>
                          </p:cTn>
                        </p:par>
                        <p:par>
                          <p:cTn id="24" fill="hold">
                            <p:stCondLst>
                              <p:cond delay="13000"/>
                            </p:stCondLst>
                            <p:childTnLst>
                              <p:par>
                                <p:cTn id="25" presetID="22" presetClass="entr" presetSubtype="8" fill="hold" nodeType="afterEffect">
                                  <p:stCondLst>
                                    <p:cond delay="400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wipe(left)">
                                      <p:cBhvr>
                                        <p:cTn id="27" dur="2000"/>
                                        <p:tgtEl>
                                          <p:spTgt spid="7">
                                            <p:txEl>
                                              <p:pRg st="3" end="3"/>
                                            </p:txEl>
                                          </p:spTgt>
                                        </p:tgtEl>
                                      </p:cBhvr>
                                    </p:animEffect>
                                  </p:childTnLst>
                                </p:cTn>
                              </p:par>
                            </p:childTnLst>
                          </p:cTn>
                        </p:par>
                        <p:par>
                          <p:cTn id="28" fill="hold">
                            <p:stCondLst>
                              <p:cond delay="19000"/>
                            </p:stCondLst>
                            <p:childTnLst>
                              <p:par>
                                <p:cTn id="29" presetID="22" presetClass="entr" presetSubtype="8" fill="hold" nodeType="afterEffect">
                                  <p:stCondLst>
                                    <p:cond delay="4000"/>
                                  </p:stCondLst>
                                  <p:childTnLst>
                                    <p:set>
                                      <p:cBhvr>
                                        <p:cTn id="30" dur="1" fill="hold">
                                          <p:stCondLst>
                                            <p:cond delay="0"/>
                                          </p:stCondLst>
                                        </p:cTn>
                                        <p:tgtEl>
                                          <p:spTgt spid="7">
                                            <p:txEl>
                                              <p:pRg st="4" end="4"/>
                                            </p:txEl>
                                          </p:spTgt>
                                        </p:tgtEl>
                                        <p:attrNameLst>
                                          <p:attrName>style.visibility</p:attrName>
                                        </p:attrNameLst>
                                      </p:cBhvr>
                                      <p:to>
                                        <p:strVal val="visible"/>
                                      </p:to>
                                    </p:set>
                                    <p:animEffect transition="in" filter="wipe(left)">
                                      <p:cBhvr>
                                        <p:cTn id="31" dur="2000"/>
                                        <p:tgtEl>
                                          <p:spTgt spid="7">
                                            <p:txEl>
                                              <p:pRg st="4" end="4"/>
                                            </p:txEl>
                                          </p:spTgt>
                                        </p:tgtEl>
                                      </p:cBhvr>
                                    </p:animEffect>
                                  </p:childTnLst>
                                </p:cTn>
                              </p:par>
                            </p:childTnLst>
                          </p:cTn>
                        </p:par>
                        <p:par>
                          <p:cTn id="32" fill="hold">
                            <p:stCondLst>
                              <p:cond delay="25000"/>
                            </p:stCondLst>
                            <p:childTnLst>
                              <p:par>
                                <p:cTn id="33" presetID="22" presetClass="entr" presetSubtype="8" fill="hold" nodeType="afterEffect">
                                  <p:stCondLst>
                                    <p:cond delay="3000"/>
                                  </p:stCondLst>
                                  <p:childTnLst>
                                    <p:set>
                                      <p:cBhvr>
                                        <p:cTn id="34" dur="1" fill="hold">
                                          <p:stCondLst>
                                            <p:cond delay="0"/>
                                          </p:stCondLst>
                                        </p:cTn>
                                        <p:tgtEl>
                                          <p:spTgt spid="7">
                                            <p:txEl>
                                              <p:pRg st="5" end="5"/>
                                            </p:txEl>
                                          </p:spTgt>
                                        </p:tgtEl>
                                        <p:attrNameLst>
                                          <p:attrName>style.visibility</p:attrName>
                                        </p:attrNameLst>
                                      </p:cBhvr>
                                      <p:to>
                                        <p:strVal val="visible"/>
                                      </p:to>
                                    </p:set>
                                    <p:animEffect transition="in" filter="wipe(left)">
                                      <p:cBhvr>
                                        <p:cTn id="35" dur="2000"/>
                                        <p:tgtEl>
                                          <p:spTgt spid="7">
                                            <p:txEl>
                                              <p:pRg st="5" end="5"/>
                                            </p:txEl>
                                          </p:spTgt>
                                        </p:tgtEl>
                                      </p:cBhvr>
                                    </p:animEffect>
                                  </p:childTnLst>
                                </p:cTn>
                              </p:par>
                            </p:childTnLst>
                          </p:cTn>
                        </p:par>
                        <p:par>
                          <p:cTn id="36" fill="hold">
                            <p:stCondLst>
                              <p:cond delay="30000"/>
                            </p:stCondLst>
                            <p:childTnLst>
                              <p:par>
                                <p:cTn id="37" presetID="22" presetClass="entr" presetSubtype="8" fill="hold" nodeType="afterEffect">
                                  <p:stCondLst>
                                    <p:cond delay="3000"/>
                                  </p:stCondLst>
                                  <p:childTnLst>
                                    <p:set>
                                      <p:cBhvr>
                                        <p:cTn id="38" dur="1" fill="hold">
                                          <p:stCondLst>
                                            <p:cond delay="0"/>
                                          </p:stCondLst>
                                        </p:cTn>
                                        <p:tgtEl>
                                          <p:spTgt spid="7">
                                            <p:txEl>
                                              <p:pRg st="6" end="6"/>
                                            </p:txEl>
                                          </p:spTgt>
                                        </p:tgtEl>
                                        <p:attrNameLst>
                                          <p:attrName>style.visibility</p:attrName>
                                        </p:attrNameLst>
                                      </p:cBhvr>
                                      <p:to>
                                        <p:strVal val="visible"/>
                                      </p:to>
                                    </p:set>
                                    <p:animEffect transition="in" filter="wipe(left)">
                                      <p:cBhvr>
                                        <p:cTn id="39" dur="20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3FDB3-8292-4539-8F4C-26BA7E87A96B}"/>
              </a:ext>
            </a:extLst>
          </p:cNvPr>
          <p:cNvSpPr>
            <a:spLocks noGrp="1"/>
          </p:cNvSpPr>
          <p:nvPr>
            <p:ph type="title"/>
          </p:nvPr>
        </p:nvSpPr>
        <p:spPr/>
        <p:txBody>
          <a:bodyPr/>
          <a:lstStyle/>
          <a:p>
            <a:r>
              <a:rPr lang="en-US" dirty="0"/>
              <a:t>What Koger Says</a:t>
            </a:r>
          </a:p>
        </p:txBody>
      </p:sp>
      <p:sp>
        <p:nvSpPr>
          <p:cNvPr id="3" name="Content Placeholder 2">
            <a:extLst>
              <a:ext uri="{FF2B5EF4-FFF2-40B4-BE49-F238E27FC236}">
                <a16:creationId xmlns:a16="http://schemas.microsoft.com/office/drawing/2014/main" id="{A446579D-30F2-44E3-8395-B3D96EACA974}"/>
              </a:ext>
            </a:extLst>
          </p:cNvPr>
          <p:cNvSpPr>
            <a:spLocks noGrp="1"/>
          </p:cNvSpPr>
          <p:nvPr>
            <p:ph idx="1"/>
          </p:nvPr>
        </p:nvSpPr>
        <p:spPr>
          <a:xfrm>
            <a:off x="838200" y="1825625"/>
            <a:ext cx="10606238" cy="4351338"/>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The acquisition of a facility or capital improvement by a foundation or eleemosynary organization on behalf of or for the use of any state agency or institution of higher learning which involves the use of public funds in the </a:t>
            </a:r>
            <a:r>
              <a:rPr lang="en-US" b="1" dirty="0">
                <a:solidFill>
                  <a:srgbClr val="FF0000"/>
                </a:solidFill>
              </a:rPr>
              <a:t>acquisition, financing, construction</a:t>
            </a:r>
            <a:r>
              <a:rPr lang="en-US" dirty="0"/>
              <a:t>, or current or subsequent leasing of the facility or capital improvement is subject to the provisions of this code in the same manner as a governmental body…. </a:t>
            </a:r>
            <a:endPar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S.C. Code Ann. § 11-35-40(4)</a:t>
            </a:r>
            <a:endPar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indent="0">
              <a:buNone/>
            </a:pPr>
            <a:endParaRPr lang="en-US" dirty="0"/>
          </a:p>
        </p:txBody>
      </p:sp>
    </p:spTree>
    <p:extLst>
      <p:ext uri="{BB962C8B-B14F-4D97-AF65-F5344CB8AC3E}">
        <p14:creationId xmlns:p14="http://schemas.microsoft.com/office/powerpoint/2010/main" val="15329138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3FDB3-8292-4539-8F4C-26BA7E87A96B}"/>
              </a:ext>
            </a:extLst>
          </p:cNvPr>
          <p:cNvSpPr>
            <a:spLocks noGrp="1"/>
          </p:cNvSpPr>
          <p:nvPr>
            <p:ph type="title"/>
          </p:nvPr>
        </p:nvSpPr>
        <p:spPr/>
        <p:txBody>
          <a:bodyPr/>
          <a:lstStyle/>
          <a:p>
            <a:r>
              <a:rPr lang="en-US" dirty="0"/>
              <a:t>What Koger Says</a:t>
            </a:r>
          </a:p>
        </p:txBody>
      </p:sp>
      <p:sp>
        <p:nvSpPr>
          <p:cNvPr id="3" name="Content Placeholder 2">
            <a:extLst>
              <a:ext uri="{FF2B5EF4-FFF2-40B4-BE49-F238E27FC236}">
                <a16:creationId xmlns:a16="http://schemas.microsoft.com/office/drawing/2014/main" id="{A446579D-30F2-44E3-8395-B3D96EACA974}"/>
              </a:ext>
            </a:extLst>
          </p:cNvPr>
          <p:cNvSpPr>
            <a:spLocks noGrp="1"/>
          </p:cNvSpPr>
          <p:nvPr>
            <p:ph idx="1"/>
          </p:nvPr>
        </p:nvSpPr>
        <p:spPr>
          <a:xfrm>
            <a:off x="838200" y="1825625"/>
            <a:ext cx="10606238" cy="4351338"/>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The acquisition of a facility or capital improvement by a foundation or eleemosynary organization on behalf of or for the use of any state agency or institution of higher learning which involves the use of public funds in the </a:t>
            </a:r>
            <a:r>
              <a:rPr lang="en-US" b="1" dirty="0">
                <a:solidFill>
                  <a:srgbClr val="FF0000"/>
                </a:solidFill>
              </a:rPr>
              <a:t>acquisition, financing, construction, or current or subsequent leasing</a:t>
            </a:r>
            <a:r>
              <a:rPr lang="en-US" dirty="0"/>
              <a:t> of the facility or capital improvement is subject to the provisions of this code in the same manner as a governmental body…. </a:t>
            </a:r>
            <a:endPar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S.C. Code Ann. § 11-35-40(4)</a:t>
            </a:r>
            <a:endPar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indent="0">
              <a:buNone/>
            </a:pPr>
            <a:endParaRPr lang="en-US" dirty="0"/>
          </a:p>
        </p:txBody>
      </p:sp>
    </p:spTree>
    <p:extLst>
      <p:ext uri="{BB962C8B-B14F-4D97-AF65-F5344CB8AC3E}">
        <p14:creationId xmlns:p14="http://schemas.microsoft.com/office/powerpoint/2010/main" val="24904190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3FDB3-8292-4539-8F4C-26BA7E87A96B}"/>
              </a:ext>
            </a:extLst>
          </p:cNvPr>
          <p:cNvSpPr>
            <a:spLocks noGrp="1"/>
          </p:cNvSpPr>
          <p:nvPr>
            <p:ph type="title"/>
          </p:nvPr>
        </p:nvSpPr>
        <p:spPr/>
        <p:txBody>
          <a:bodyPr/>
          <a:lstStyle/>
          <a:p>
            <a:r>
              <a:rPr lang="en-US" dirty="0"/>
              <a:t>What Koger Says</a:t>
            </a:r>
          </a:p>
        </p:txBody>
      </p:sp>
      <p:sp>
        <p:nvSpPr>
          <p:cNvPr id="3" name="Content Placeholder 2">
            <a:extLst>
              <a:ext uri="{FF2B5EF4-FFF2-40B4-BE49-F238E27FC236}">
                <a16:creationId xmlns:a16="http://schemas.microsoft.com/office/drawing/2014/main" id="{A446579D-30F2-44E3-8395-B3D96EACA974}"/>
              </a:ext>
            </a:extLst>
          </p:cNvPr>
          <p:cNvSpPr>
            <a:spLocks noGrp="1"/>
          </p:cNvSpPr>
          <p:nvPr>
            <p:ph idx="1"/>
          </p:nvPr>
        </p:nvSpPr>
        <p:spPr>
          <a:xfrm>
            <a:off x="838200" y="1825625"/>
            <a:ext cx="10606238" cy="4351338"/>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The acquisition of a facility or capital improvement by a foundation or eleemosynary organization on behalf of or for the use of any state agency or institution of higher learning which involves the use of public funds in the acquisition, financing, construction, or current or subsequent leasing of the facility or capital improvement </a:t>
            </a:r>
            <a:r>
              <a:rPr lang="en-US" b="1" dirty="0">
                <a:solidFill>
                  <a:srgbClr val="FF0000"/>
                </a:solidFill>
              </a:rPr>
              <a:t>is subject to the provisions of this code in the same manner as a governmental body</a:t>
            </a:r>
            <a:r>
              <a:rPr lang="en-US" dirty="0"/>
              <a:t>…. </a:t>
            </a:r>
            <a:endPar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S.C. Code Ann. § 11-35-40(4)</a:t>
            </a:r>
            <a:endPar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indent="0">
              <a:buNone/>
            </a:pPr>
            <a:endParaRPr lang="en-US" dirty="0"/>
          </a:p>
        </p:txBody>
      </p:sp>
    </p:spTree>
    <p:extLst>
      <p:ext uri="{BB962C8B-B14F-4D97-AF65-F5344CB8AC3E}">
        <p14:creationId xmlns:p14="http://schemas.microsoft.com/office/powerpoint/2010/main" val="35127877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road&#10;&#10;Description automatically generated">
            <a:extLst>
              <a:ext uri="{FF2B5EF4-FFF2-40B4-BE49-F238E27FC236}">
                <a16:creationId xmlns:a16="http://schemas.microsoft.com/office/drawing/2014/main" id="{F5AB8F64-BBCD-4CDC-81E4-F44189278C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4" y="616016"/>
            <a:ext cx="12200022" cy="5630779"/>
          </a:xfrm>
          <a:prstGeom prst="rect">
            <a:avLst/>
          </a:prstGeom>
        </p:spPr>
      </p:pic>
    </p:spTree>
    <p:extLst>
      <p:ext uri="{BB962C8B-B14F-4D97-AF65-F5344CB8AC3E}">
        <p14:creationId xmlns:p14="http://schemas.microsoft.com/office/powerpoint/2010/main" val="26119182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8CAB8-7366-47C1-9E6E-294B06DE3B9F}"/>
              </a:ext>
            </a:extLst>
          </p:cNvPr>
          <p:cNvSpPr>
            <a:spLocks noGrp="1"/>
          </p:cNvSpPr>
          <p:nvPr>
            <p:ph type="title"/>
          </p:nvPr>
        </p:nvSpPr>
        <p:spPr/>
        <p:txBody>
          <a:bodyPr/>
          <a:lstStyle/>
          <a:p>
            <a:r>
              <a:rPr lang="en-US" dirty="0"/>
              <a:t>What Koger Means</a:t>
            </a:r>
          </a:p>
        </p:txBody>
      </p:sp>
      <p:sp>
        <p:nvSpPr>
          <p:cNvPr id="3" name="Content Placeholder 2">
            <a:extLst>
              <a:ext uri="{FF2B5EF4-FFF2-40B4-BE49-F238E27FC236}">
                <a16:creationId xmlns:a16="http://schemas.microsoft.com/office/drawing/2014/main" id="{729E98DB-94A7-4262-B6D7-E8753EE1D941}"/>
              </a:ext>
            </a:extLst>
          </p:cNvPr>
          <p:cNvSpPr>
            <a:spLocks noGrp="1"/>
          </p:cNvSpPr>
          <p:nvPr>
            <p:ph idx="1"/>
          </p:nvPr>
        </p:nvSpPr>
        <p:spPr/>
        <p:txBody>
          <a:bodyPr>
            <a:normAutofit/>
          </a:bodyPr>
          <a:lstStyle/>
          <a:p>
            <a:pPr marL="0" indent="0">
              <a:buNone/>
            </a:pPr>
            <a:r>
              <a:rPr lang="en-US" sz="3200" dirty="0"/>
              <a:t>Fool me once, shame on you.</a:t>
            </a:r>
          </a:p>
          <a:p>
            <a:pPr marL="0" indent="0">
              <a:buNone/>
            </a:pPr>
            <a:r>
              <a:rPr lang="en-US" sz="3200" dirty="0"/>
              <a:t>Fool me twice, won’t get fooled again…</a:t>
            </a:r>
          </a:p>
        </p:txBody>
      </p:sp>
    </p:spTree>
    <p:extLst>
      <p:ext uri="{BB962C8B-B14F-4D97-AF65-F5344CB8AC3E}">
        <p14:creationId xmlns:p14="http://schemas.microsoft.com/office/powerpoint/2010/main" val="25324000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3FDB3-8292-4539-8F4C-26BA7E87A96B}"/>
              </a:ext>
            </a:extLst>
          </p:cNvPr>
          <p:cNvSpPr>
            <a:spLocks noGrp="1"/>
          </p:cNvSpPr>
          <p:nvPr>
            <p:ph type="title"/>
          </p:nvPr>
        </p:nvSpPr>
        <p:spPr/>
        <p:txBody>
          <a:bodyPr/>
          <a:lstStyle/>
          <a:p>
            <a:r>
              <a:rPr lang="en-US" dirty="0"/>
              <a:t>What Koger Means</a:t>
            </a:r>
          </a:p>
        </p:txBody>
      </p:sp>
      <p:sp>
        <p:nvSpPr>
          <p:cNvPr id="3" name="Content Placeholder 2">
            <a:extLst>
              <a:ext uri="{FF2B5EF4-FFF2-40B4-BE49-F238E27FC236}">
                <a16:creationId xmlns:a16="http://schemas.microsoft.com/office/drawing/2014/main" id="{A446579D-30F2-44E3-8395-B3D96EACA974}"/>
              </a:ext>
            </a:extLst>
          </p:cNvPr>
          <p:cNvSpPr>
            <a:spLocks noGrp="1"/>
          </p:cNvSpPr>
          <p:nvPr>
            <p:ph idx="1"/>
          </p:nvPr>
        </p:nvSpPr>
        <p:spPr/>
        <p:txBody>
          <a:bodyPr>
            <a:normAutofit/>
          </a:bodyPr>
          <a:lstStyle/>
          <a:p>
            <a:pPr marL="0" indent="0">
              <a:buNone/>
            </a:pPr>
            <a:r>
              <a:rPr lang="en-US" sz="3600" dirty="0"/>
              <a:t>Acquisition</a:t>
            </a:r>
          </a:p>
          <a:p>
            <a:r>
              <a:rPr lang="en-US" dirty="0"/>
              <a:t>CRDF lease provided title would vest in USC when debt paid off</a:t>
            </a:r>
          </a:p>
          <a:p>
            <a:r>
              <a:rPr lang="en-US" dirty="0"/>
              <a:t>Capital lease</a:t>
            </a:r>
          </a:p>
          <a:p>
            <a:r>
              <a:rPr lang="en-US" dirty="0"/>
              <a:t>Purchase for nominal value</a:t>
            </a:r>
          </a:p>
          <a:p>
            <a:r>
              <a:rPr lang="en-US" dirty="0"/>
              <a:t>Gift?</a:t>
            </a:r>
          </a:p>
        </p:txBody>
      </p:sp>
    </p:spTree>
    <p:extLst>
      <p:ext uri="{BB962C8B-B14F-4D97-AF65-F5344CB8AC3E}">
        <p14:creationId xmlns:p14="http://schemas.microsoft.com/office/powerpoint/2010/main" val="24166274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3FDB3-8292-4539-8F4C-26BA7E87A96B}"/>
              </a:ext>
            </a:extLst>
          </p:cNvPr>
          <p:cNvSpPr>
            <a:spLocks noGrp="1"/>
          </p:cNvSpPr>
          <p:nvPr>
            <p:ph type="title"/>
          </p:nvPr>
        </p:nvSpPr>
        <p:spPr/>
        <p:txBody>
          <a:bodyPr/>
          <a:lstStyle/>
          <a:p>
            <a:r>
              <a:rPr lang="en-US" dirty="0"/>
              <a:t>What Koger Means</a:t>
            </a:r>
          </a:p>
        </p:txBody>
      </p:sp>
      <p:sp>
        <p:nvSpPr>
          <p:cNvPr id="3" name="Content Placeholder 2">
            <a:extLst>
              <a:ext uri="{FF2B5EF4-FFF2-40B4-BE49-F238E27FC236}">
                <a16:creationId xmlns:a16="http://schemas.microsoft.com/office/drawing/2014/main" id="{A446579D-30F2-44E3-8395-B3D96EACA974}"/>
              </a:ext>
            </a:extLst>
          </p:cNvPr>
          <p:cNvSpPr>
            <a:spLocks noGrp="1"/>
          </p:cNvSpPr>
          <p:nvPr>
            <p:ph idx="1"/>
          </p:nvPr>
        </p:nvSpPr>
        <p:spPr/>
        <p:txBody>
          <a:bodyPr>
            <a:normAutofit/>
          </a:bodyPr>
          <a:lstStyle/>
          <a:p>
            <a:pPr marL="0" indent="0">
              <a:buNone/>
            </a:pPr>
            <a:r>
              <a:rPr lang="en-US" sz="3600" dirty="0"/>
              <a:t>Of a facility or capital improvement</a:t>
            </a:r>
          </a:p>
          <a:p>
            <a:r>
              <a:rPr lang="en-US" dirty="0"/>
              <a:t>Performing arts center</a:t>
            </a:r>
          </a:p>
          <a:p>
            <a:r>
              <a:rPr lang="en-US" dirty="0"/>
              <a:t>Student housing</a:t>
            </a:r>
          </a:p>
          <a:p>
            <a:r>
              <a:rPr lang="en-US" dirty="0"/>
              <a:t>Athletic facility</a:t>
            </a:r>
          </a:p>
          <a:p>
            <a:r>
              <a:rPr lang="en-US" dirty="0"/>
              <a:t>Classroom building</a:t>
            </a:r>
          </a:p>
        </p:txBody>
      </p:sp>
    </p:spTree>
    <p:extLst>
      <p:ext uri="{BB962C8B-B14F-4D97-AF65-F5344CB8AC3E}">
        <p14:creationId xmlns:p14="http://schemas.microsoft.com/office/powerpoint/2010/main" val="31733310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3FDB3-8292-4539-8F4C-26BA7E87A96B}"/>
              </a:ext>
            </a:extLst>
          </p:cNvPr>
          <p:cNvSpPr>
            <a:spLocks noGrp="1"/>
          </p:cNvSpPr>
          <p:nvPr>
            <p:ph type="title"/>
          </p:nvPr>
        </p:nvSpPr>
        <p:spPr/>
        <p:txBody>
          <a:bodyPr/>
          <a:lstStyle/>
          <a:p>
            <a:r>
              <a:rPr lang="en-US" dirty="0"/>
              <a:t>What Koger Means</a:t>
            </a:r>
          </a:p>
        </p:txBody>
      </p:sp>
      <p:sp>
        <p:nvSpPr>
          <p:cNvPr id="3" name="Content Placeholder 2">
            <a:extLst>
              <a:ext uri="{FF2B5EF4-FFF2-40B4-BE49-F238E27FC236}">
                <a16:creationId xmlns:a16="http://schemas.microsoft.com/office/drawing/2014/main" id="{A446579D-30F2-44E3-8395-B3D96EACA974}"/>
              </a:ext>
            </a:extLst>
          </p:cNvPr>
          <p:cNvSpPr>
            <a:spLocks noGrp="1"/>
          </p:cNvSpPr>
          <p:nvPr>
            <p:ph idx="1"/>
          </p:nvPr>
        </p:nvSpPr>
        <p:spPr/>
        <p:txBody>
          <a:bodyPr/>
          <a:lstStyle/>
          <a:p>
            <a:pPr marL="0" indent="0">
              <a:buNone/>
            </a:pPr>
            <a:r>
              <a:rPr lang="en-US" sz="3600" dirty="0"/>
              <a:t>By a foundation or eleemosynary organization</a:t>
            </a:r>
          </a:p>
          <a:p>
            <a:r>
              <a:rPr lang="en-US" dirty="0"/>
              <a:t>Carolina Research &amp; Development Foundation</a:t>
            </a:r>
          </a:p>
          <a:p>
            <a:r>
              <a:rPr lang="en-US" dirty="0"/>
              <a:t>Doesn’t have to be a 501(c)(3)</a:t>
            </a:r>
          </a:p>
          <a:p>
            <a:r>
              <a:rPr lang="en-US" dirty="0"/>
              <a:t>Foundation may create a “single purpose entity”</a:t>
            </a:r>
          </a:p>
          <a:p>
            <a:pPr lvl="1"/>
            <a:r>
              <a:rPr lang="en-US" dirty="0"/>
              <a:t>Koger amendment captures the subsidiary as well</a:t>
            </a:r>
          </a:p>
        </p:txBody>
      </p:sp>
    </p:spTree>
    <p:extLst>
      <p:ext uri="{BB962C8B-B14F-4D97-AF65-F5344CB8AC3E}">
        <p14:creationId xmlns:p14="http://schemas.microsoft.com/office/powerpoint/2010/main" val="26500051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3FDB3-8292-4539-8F4C-26BA7E87A96B}"/>
              </a:ext>
            </a:extLst>
          </p:cNvPr>
          <p:cNvSpPr>
            <a:spLocks noGrp="1"/>
          </p:cNvSpPr>
          <p:nvPr>
            <p:ph type="title"/>
          </p:nvPr>
        </p:nvSpPr>
        <p:spPr/>
        <p:txBody>
          <a:bodyPr/>
          <a:lstStyle/>
          <a:p>
            <a:r>
              <a:rPr lang="en-US" dirty="0"/>
              <a:t>What Koger Means</a:t>
            </a:r>
          </a:p>
        </p:txBody>
      </p:sp>
      <p:sp>
        <p:nvSpPr>
          <p:cNvPr id="3" name="Content Placeholder 2">
            <a:extLst>
              <a:ext uri="{FF2B5EF4-FFF2-40B4-BE49-F238E27FC236}">
                <a16:creationId xmlns:a16="http://schemas.microsoft.com/office/drawing/2014/main" id="{A446579D-30F2-44E3-8395-B3D96EACA974}"/>
              </a:ext>
            </a:extLst>
          </p:cNvPr>
          <p:cNvSpPr>
            <a:spLocks noGrp="1"/>
          </p:cNvSpPr>
          <p:nvPr>
            <p:ph idx="1"/>
          </p:nvPr>
        </p:nvSpPr>
        <p:spPr/>
        <p:txBody>
          <a:bodyPr/>
          <a:lstStyle/>
          <a:p>
            <a:pPr marL="0" indent="0">
              <a:buNone/>
            </a:pPr>
            <a:r>
              <a:rPr lang="en-US" sz="3600" dirty="0"/>
              <a:t>On behalf of or for the use of an agency</a:t>
            </a:r>
          </a:p>
          <a:p>
            <a:r>
              <a:rPr lang="en-US" dirty="0"/>
              <a:t>Koger Center includes “instructional” spaces for USC music and theater departments</a:t>
            </a:r>
          </a:p>
          <a:p>
            <a:r>
              <a:rPr lang="en-US" dirty="0"/>
              <a:t>Student housing</a:t>
            </a:r>
          </a:p>
          <a:p>
            <a:r>
              <a:rPr lang="en-US" dirty="0"/>
              <a:t>Athletic facilities</a:t>
            </a:r>
          </a:p>
          <a:p>
            <a:r>
              <a:rPr lang="en-US" dirty="0"/>
              <a:t>Classroom building</a:t>
            </a:r>
          </a:p>
        </p:txBody>
      </p:sp>
    </p:spTree>
    <p:extLst>
      <p:ext uri="{BB962C8B-B14F-4D97-AF65-F5344CB8AC3E}">
        <p14:creationId xmlns:p14="http://schemas.microsoft.com/office/powerpoint/2010/main" val="25291243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3FDB3-8292-4539-8F4C-26BA7E87A96B}"/>
              </a:ext>
            </a:extLst>
          </p:cNvPr>
          <p:cNvSpPr>
            <a:spLocks noGrp="1"/>
          </p:cNvSpPr>
          <p:nvPr>
            <p:ph type="title"/>
          </p:nvPr>
        </p:nvSpPr>
        <p:spPr/>
        <p:txBody>
          <a:bodyPr/>
          <a:lstStyle/>
          <a:p>
            <a:r>
              <a:rPr lang="en-US" dirty="0"/>
              <a:t>What Koger Means</a:t>
            </a:r>
          </a:p>
        </p:txBody>
      </p:sp>
      <p:sp>
        <p:nvSpPr>
          <p:cNvPr id="3" name="Content Placeholder 2">
            <a:extLst>
              <a:ext uri="{FF2B5EF4-FFF2-40B4-BE49-F238E27FC236}">
                <a16:creationId xmlns:a16="http://schemas.microsoft.com/office/drawing/2014/main" id="{A446579D-30F2-44E3-8395-B3D96EACA974}"/>
              </a:ext>
            </a:extLst>
          </p:cNvPr>
          <p:cNvSpPr>
            <a:spLocks noGrp="1"/>
          </p:cNvSpPr>
          <p:nvPr>
            <p:ph idx="1"/>
          </p:nvPr>
        </p:nvSpPr>
        <p:spPr/>
        <p:txBody>
          <a:bodyPr/>
          <a:lstStyle/>
          <a:p>
            <a:pPr marL="0" indent="0">
              <a:buNone/>
            </a:pPr>
            <a:r>
              <a:rPr lang="en-US" sz="3600" dirty="0"/>
              <a:t>Which involves the use of public funds</a:t>
            </a:r>
          </a:p>
          <a:p>
            <a:r>
              <a:rPr lang="en-US" dirty="0"/>
              <a:t>Broadly defined in § 11-35-310(27)</a:t>
            </a:r>
          </a:p>
          <a:p>
            <a:r>
              <a:rPr lang="en-US" dirty="0"/>
              <a:t>Includes services the agency performs</a:t>
            </a:r>
          </a:p>
          <a:p>
            <a:r>
              <a:rPr lang="en-US" dirty="0"/>
              <a:t>Includes “in kind” expenditures</a:t>
            </a:r>
          </a:p>
        </p:txBody>
      </p:sp>
    </p:spTree>
    <p:extLst>
      <p:ext uri="{BB962C8B-B14F-4D97-AF65-F5344CB8AC3E}">
        <p14:creationId xmlns:p14="http://schemas.microsoft.com/office/powerpoint/2010/main" val="2550782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CFB7D2BE-77F7-4D40-A426-BEF67A713B30}"/>
              </a:ext>
            </a:extLst>
          </p:cNvPr>
          <p:cNvGraphicFramePr>
            <a:graphicFrameLocks/>
          </p:cNvGraphicFramePr>
          <p:nvPr>
            <p:extLst>
              <p:ext uri="{D42A27DB-BD31-4B8C-83A1-F6EECF244321}">
                <p14:modId xmlns:p14="http://schemas.microsoft.com/office/powerpoint/2010/main" val="3349914305"/>
              </p:ext>
            </p:extLst>
          </p:nvPr>
        </p:nvGraphicFramePr>
        <p:xfrm>
          <a:off x="4796591" y="395440"/>
          <a:ext cx="7395409" cy="6462560"/>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descr="A person speaking into a microphone&#10;&#10;Description automatically generated with medium confidence">
            <a:extLst>
              <a:ext uri="{FF2B5EF4-FFF2-40B4-BE49-F238E27FC236}">
                <a16:creationId xmlns:a16="http://schemas.microsoft.com/office/drawing/2014/main" id="{F78B0BD4-7C54-42F8-AF8E-33A1E27D77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347"/>
            <a:ext cx="4853731" cy="6859940"/>
          </a:xfrm>
          <a:prstGeom prst="rect">
            <a:avLst/>
          </a:prstGeom>
          <a:ln>
            <a:noFill/>
          </a:ln>
          <a:effectLst>
            <a:softEdge rad="112500"/>
          </a:effectLst>
        </p:spPr>
      </p:pic>
      <p:sp>
        <p:nvSpPr>
          <p:cNvPr id="8" name="TextBox 7">
            <a:extLst>
              <a:ext uri="{FF2B5EF4-FFF2-40B4-BE49-F238E27FC236}">
                <a16:creationId xmlns:a16="http://schemas.microsoft.com/office/drawing/2014/main" id="{26BC36D7-4B7C-477A-90DF-3E8C0F2B3CD2}"/>
              </a:ext>
            </a:extLst>
          </p:cNvPr>
          <p:cNvSpPr txBox="1"/>
          <p:nvPr/>
        </p:nvSpPr>
        <p:spPr>
          <a:xfrm>
            <a:off x="3981450" y="2181225"/>
            <a:ext cx="5505450" cy="923330"/>
          </a:xfrm>
          <a:prstGeom prst="rect">
            <a:avLst/>
          </a:prstGeom>
          <a:solidFill>
            <a:schemeClr val="bg1"/>
          </a:solidFill>
          <a:effectLst>
            <a:softEdge rad="63500"/>
          </a:effectLst>
        </p:spPr>
        <p:txBody>
          <a:bodyPr wrap="square" rtlCol="0">
            <a:spAutoFit/>
          </a:bodyPr>
          <a:lstStyle/>
          <a:p>
            <a:r>
              <a:rPr lang="en-US" sz="5400" dirty="0"/>
              <a:t>$210,000,000.00</a:t>
            </a:r>
          </a:p>
        </p:txBody>
      </p:sp>
    </p:spTree>
    <p:extLst>
      <p:ext uri="{BB962C8B-B14F-4D97-AF65-F5344CB8AC3E}">
        <p14:creationId xmlns:p14="http://schemas.microsoft.com/office/powerpoint/2010/main" val="2467521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500"/>
                            </p:stCondLst>
                            <p:childTnLst>
                              <p:par>
                                <p:cTn id="13" presetID="1" presetClass="entr" presetSubtype="0" fill="hold" grpId="0" nodeType="afterEffect">
                                  <p:stCondLst>
                                    <p:cond delay="200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3FDB3-8292-4539-8F4C-26BA7E87A96B}"/>
              </a:ext>
            </a:extLst>
          </p:cNvPr>
          <p:cNvSpPr>
            <a:spLocks noGrp="1"/>
          </p:cNvSpPr>
          <p:nvPr>
            <p:ph type="title"/>
          </p:nvPr>
        </p:nvSpPr>
        <p:spPr/>
        <p:txBody>
          <a:bodyPr/>
          <a:lstStyle/>
          <a:p>
            <a:r>
              <a:rPr lang="en-US" dirty="0"/>
              <a:t>What Koger Means</a:t>
            </a:r>
          </a:p>
        </p:txBody>
      </p:sp>
      <p:sp>
        <p:nvSpPr>
          <p:cNvPr id="3" name="Content Placeholder 2">
            <a:extLst>
              <a:ext uri="{FF2B5EF4-FFF2-40B4-BE49-F238E27FC236}">
                <a16:creationId xmlns:a16="http://schemas.microsoft.com/office/drawing/2014/main" id="{A446579D-30F2-44E3-8395-B3D96EACA974}"/>
              </a:ext>
            </a:extLst>
          </p:cNvPr>
          <p:cNvSpPr>
            <a:spLocks noGrp="1"/>
          </p:cNvSpPr>
          <p:nvPr>
            <p:ph idx="1"/>
          </p:nvPr>
        </p:nvSpPr>
        <p:spPr/>
        <p:txBody>
          <a:bodyPr/>
          <a:lstStyle/>
          <a:p>
            <a:pPr marL="0" indent="0">
              <a:buNone/>
            </a:pPr>
            <a:r>
              <a:rPr lang="en-US" sz="3600" dirty="0"/>
              <a:t>In the acquisition, financing, construction, or … leasing</a:t>
            </a:r>
          </a:p>
          <a:p>
            <a:r>
              <a:rPr lang="en-US" dirty="0"/>
              <a:t>CRDF lease ultimately resulted in USC’s acquisition of Koger Center</a:t>
            </a:r>
          </a:p>
          <a:p>
            <a:r>
              <a:rPr lang="en-US" dirty="0"/>
              <a:t>Koger lease was specifically intended to cover CRDF’s financing</a:t>
            </a:r>
          </a:p>
          <a:p>
            <a:r>
              <a:rPr lang="en-US" dirty="0"/>
              <a:t>Includes “in kind” expenditures</a:t>
            </a:r>
          </a:p>
          <a:p>
            <a:pPr lvl="1"/>
            <a:r>
              <a:rPr lang="en-US" dirty="0"/>
              <a:t>Construction administration services</a:t>
            </a:r>
          </a:p>
          <a:p>
            <a:pPr lvl="1"/>
            <a:r>
              <a:rPr lang="en-US" dirty="0"/>
              <a:t>Management services provided after completion</a:t>
            </a:r>
          </a:p>
          <a:p>
            <a:pPr lvl="1"/>
            <a:r>
              <a:rPr lang="en-US" dirty="0"/>
              <a:t>Property maintenance</a:t>
            </a:r>
          </a:p>
          <a:p>
            <a:pPr lvl="1"/>
            <a:r>
              <a:rPr lang="en-US" dirty="0"/>
              <a:t>Security</a:t>
            </a:r>
          </a:p>
        </p:txBody>
      </p:sp>
    </p:spTree>
    <p:extLst>
      <p:ext uri="{BB962C8B-B14F-4D97-AF65-F5344CB8AC3E}">
        <p14:creationId xmlns:p14="http://schemas.microsoft.com/office/powerpoint/2010/main" val="20971334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3FDB3-8292-4539-8F4C-26BA7E87A96B}"/>
              </a:ext>
            </a:extLst>
          </p:cNvPr>
          <p:cNvSpPr>
            <a:spLocks noGrp="1"/>
          </p:cNvSpPr>
          <p:nvPr>
            <p:ph type="title"/>
          </p:nvPr>
        </p:nvSpPr>
        <p:spPr/>
        <p:txBody>
          <a:bodyPr/>
          <a:lstStyle/>
          <a:p>
            <a:r>
              <a:rPr lang="en-US" dirty="0"/>
              <a:t>What it Means</a:t>
            </a:r>
          </a:p>
        </p:txBody>
      </p:sp>
      <p:sp>
        <p:nvSpPr>
          <p:cNvPr id="3" name="Content Placeholder 2">
            <a:extLst>
              <a:ext uri="{FF2B5EF4-FFF2-40B4-BE49-F238E27FC236}">
                <a16:creationId xmlns:a16="http://schemas.microsoft.com/office/drawing/2014/main" id="{A446579D-30F2-44E3-8395-B3D96EACA974}"/>
              </a:ext>
            </a:extLst>
          </p:cNvPr>
          <p:cNvSpPr>
            <a:spLocks noGrp="1"/>
          </p:cNvSpPr>
          <p:nvPr>
            <p:ph idx="1"/>
          </p:nvPr>
        </p:nvSpPr>
        <p:spPr/>
        <p:txBody>
          <a:bodyPr/>
          <a:lstStyle/>
          <a:p>
            <a:pPr marL="0" indent="0">
              <a:buNone/>
            </a:pPr>
            <a:r>
              <a:rPr lang="en-US" dirty="0"/>
              <a:t>The foundation must comply with the Consolidated Procurement Code.</a:t>
            </a:r>
          </a:p>
          <a:p>
            <a:r>
              <a:rPr lang="en-US" dirty="0"/>
              <a:t>ALL of it</a:t>
            </a:r>
          </a:p>
          <a:p>
            <a:pPr lvl="1"/>
            <a:r>
              <a:rPr lang="en-US" dirty="0"/>
              <a:t>Project delivery method</a:t>
            </a:r>
          </a:p>
          <a:p>
            <a:pPr lvl="1"/>
            <a:r>
              <a:rPr lang="en-US" dirty="0"/>
              <a:t>Source selection method</a:t>
            </a:r>
          </a:p>
          <a:p>
            <a:pPr lvl="1"/>
            <a:r>
              <a:rPr lang="en-US" dirty="0"/>
              <a:t>Advertising in SCBO</a:t>
            </a:r>
          </a:p>
          <a:p>
            <a:pPr lvl="1"/>
            <a:r>
              <a:rPr lang="en-US" dirty="0"/>
              <a:t>Protests</a:t>
            </a:r>
          </a:p>
          <a:p>
            <a:pPr lvl="1"/>
            <a:r>
              <a:rPr lang="en-US" dirty="0"/>
              <a:t>Dispute resolution</a:t>
            </a:r>
          </a:p>
          <a:p>
            <a:endParaRPr lang="en-US" dirty="0"/>
          </a:p>
        </p:txBody>
      </p:sp>
    </p:spTree>
    <p:extLst>
      <p:ext uri="{BB962C8B-B14F-4D97-AF65-F5344CB8AC3E}">
        <p14:creationId xmlns:p14="http://schemas.microsoft.com/office/powerpoint/2010/main" val="23547521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9193B-F1A7-4CF7-A589-BE251CE4F186}"/>
              </a:ext>
            </a:extLst>
          </p:cNvPr>
          <p:cNvSpPr>
            <a:spLocks noGrp="1"/>
          </p:cNvSpPr>
          <p:nvPr>
            <p:ph type="title"/>
          </p:nvPr>
        </p:nvSpPr>
        <p:spPr/>
        <p:txBody>
          <a:bodyPr/>
          <a:lstStyle/>
          <a:p>
            <a:r>
              <a:rPr lang="en-US" dirty="0"/>
              <a:t>How to avoid it</a:t>
            </a:r>
          </a:p>
        </p:txBody>
      </p:sp>
      <p:sp>
        <p:nvSpPr>
          <p:cNvPr id="3" name="Content Placeholder 2">
            <a:extLst>
              <a:ext uri="{FF2B5EF4-FFF2-40B4-BE49-F238E27FC236}">
                <a16:creationId xmlns:a16="http://schemas.microsoft.com/office/drawing/2014/main" id="{86358BCE-FDE3-4FF3-9AB9-75852670FE6A}"/>
              </a:ext>
            </a:extLst>
          </p:cNvPr>
          <p:cNvSpPr>
            <a:spLocks noGrp="1"/>
          </p:cNvSpPr>
          <p:nvPr>
            <p:ph idx="1"/>
          </p:nvPr>
        </p:nvSpPr>
        <p:spPr/>
        <p:txBody>
          <a:bodyPr/>
          <a:lstStyle/>
          <a:p>
            <a:pPr marL="0" indent="0">
              <a:buNone/>
            </a:pPr>
            <a:r>
              <a:rPr lang="en-US" dirty="0"/>
              <a:t>(You can’t.)</a:t>
            </a:r>
          </a:p>
        </p:txBody>
      </p:sp>
    </p:spTree>
    <p:extLst>
      <p:ext uri="{BB962C8B-B14F-4D97-AF65-F5344CB8AC3E}">
        <p14:creationId xmlns:p14="http://schemas.microsoft.com/office/powerpoint/2010/main" val="36940271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9193B-F1A7-4CF7-A589-BE251CE4F186}"/>
              </a:ext>
            </a:extLst>
          </p:cNvPr>
          <p:cNvSpPr>
            <a:spLocks noGrp="1"/>
          </p:cNvSpPr>
          <p:nvPr>
            <p:ph type="title"/>
          </p:nvPr>
        </p:nvSpPr>
        <p:spPr/>
        <p:txBody>
          <a:bodyPr/>
          <a:lstStyle/>
          <a:p>
            <a:r>
              <a:rPr lang="en-US" dirty="0"/>
              <a:t>How to avoid it</a:t>
            </a:r>
          </a:p>
        </p:txBody>
      </p:sp>
      <p:sp>
        <p:nvSpPr>
          <p:cNvPr id="3" name="Content Placeholder 2">
            <a:extLst>
              <a:ext uri="{FF2B5EF4-FFF2-40B4-BE49-F238E27FC236}">
                <a16:creationId xmlns:a16="http://schemas.microsoft.com/office/drawing/2014/main" id="{86358BCE-FDE3-4FF3-9AB9-75852670FE6A}"/>
              </a:ext>
            </a:extLst>
          </p:cNvPr>
          <p:cNvSpPr>
            <a:spLocks noGrp="1"/>
          </p:cNvSpPr>
          <p:nvPr>
            <p:ph idx="1"/>
          </p:nvPr>
        </p:nvSpPr>
        <p:spPr/>
        <p:txBody>
          <a:bodyPr/>
          <a:lstStyle/>
          <a:p>
            <a:pPr marL="0" indent="0">
              <a:buNone/>
            </a:pPr>
            <a:r>
              <a:rPr lang="en-US" sz="3600" dirty="0"/>
              <a:t>Shouldn’t have to compete the agreement between the agency and its foundation AND the foundation’s contract for construction.</a:t>
            </a:r>
          </a:p>
          <a:p>
            <a:r>
              <a:rPr lang="en-US" dirty="0"/>
              <a:t>“Double jeopardy”</a:t>
            </a:r>
          </a:p>
          <a:p>
            <a:r>
              <a:rPr lang="en-US" dirty="0"/>
              <a:t>Private sector can’t compete with foundation’s friendly terms</a:t>
            </a:r>
          </a:p>
          <a:p>
            <a:r>
              <a:rPr lang="en-US" dirty="0"/>
              <a:t>How to solve for this issue while still addressing the Code’s—and the Legislature’s—requirement for competition?</a:t>
            </a:r>
          </a:p>
        </p:txBody>
      </p:sp>
    </p:spTree>
    <p:extLst>
      <p:ext uri="{BB962C8B-B14F-4D97-AF65-F5344CB8AC3E}">
        <p14:creationId xmlns:p14="http://schemas.microsoft.com/office/powerpoint/2010/main" val="22438171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9193B-F1A7-4CF7-A589-BE251CE4F186}"/>
              </a:ext>
            </a:extLst>
          </p:cNvPr>
          <p:cNvSpPr>
            <a:spLocks noGrp="1"/>
          </p:cNvSpPr>
          <p:nvPr>
            <p:ph type="title"/>
          </p:nvPr>
        </p:nvSpPr>
        <p:spPr/>
        <p:txBody>
          <a:bodyPr/>
          <a:lstStyle/>
          <a:p>
            <a:r>
              <a:rPr lang="en-US" dirty="0"/>
              <a:t>How to avoid it</a:t>
            </a:r>
          </a:p>
        </p:txBody>
      </p:sp>
      <p:sp>
        <p:nvSpPr>
          <p:cNvPr id="3" name="Content Placeholder 2">
            <a:extLst>
              <a:ext uri="{FF2B5EF4-FFF2-40B4-BE49-F238E27FC236}">
                <a16:creationId xmlns:a16="http://schemas.microsoft.com/office/drawing/2014/main" id="{86358BCE-FDE3-4FF3-9AB9-75852670FE6A}"/>
              </a:ext>
            </a:extLst>
          </p:cNvPr>
          <p:cNvSpPr>
            <a:spLocks noGrp="1"/>
          </p:cNvSpPr>
          <p:nvPr>
            <p:ph idx="1"/>
          </p:nvPr>
        </p:nvSpPr>
        <p:spPr/>
        <p:txBody>
          <a:bodyPr>
            <a:normAutofit fontScale="92500" lnSpcReduction="20000"/>
          </a:bodyPr>
          <a:lstStyle/>
          <a:p>
            <a:pPr marL="0" indent="0">
              <a:buNone/>
            </a:pPr>
            <a:r>
              <a:rPr lang="en-US" sz="3900" dirty="0"/>
              <a:t>§ 11-35-710(A)(15) Exemption!</a:t>
            </a:r>
          </a:p>
          <a:p>
            <a:pPr marL="0" indent="0">
              <a:buNone/>
            </a:pPr>
            <a:endParaRPr lang="en-US" dirty="0"/>
          </a:p>
          <a:p>
            <a:pPr marL="0" indent="0">
              <a:buNone/>
            </a:pPr>
            <a:r>
              <a:rPr lang="en-US" dirty="0"/>
              <a:t>The following exemptions are granted from this chapter:</a:t>
            </a:r>
          </a:p>
          <a:p>
            <a:pPr marL="0" indent="0">
              <a:buNone/>
            </a:pPr>
            <a:r>
              <a:rPr lang="en-US" dirty="0"/>
              <a:t>***</a:t>
            </a:r>
          </a:p>
          <a:p>
            <a:pPr marL="0" indent="0">
              <a:buNone/>
            </a:pPr>
            <a:r>
              <a:rPr lang="en-US" dirty="0"/>
              <a:t>(15) if approved in writing by the State Engineer in advance, and if some aspect of the overall transaction is otherwise approved by the board in advance of the acquisition, an acquisition of construction from an eleemosynary corporation or foundation, or a wholly owned business thereof, established solely for the governmental body’s benefit, but only if the eleemosynary corporation or foundation acquires the construction on behalf of or for the use of the governmental body and does so pursuant to this code, as required by Section 11-35-40(4).</a:t>
            </a:r>
          </a:p>
          <a:p>
            <a:pPr marL="0" indent="0">
              <a:buNone/>
            </a:pPr>
            <a:endParaRPr lang="en-US" dirty="0"/>
          </a:p>
        </p:txBody>
      </p:sp>
    </p:spTree>
    <p:extLst>
      <p:ext uri="{BB962C8B-B14F-4D97-AF65-F5344CB8AC3E}">
        <p14:creationId xmlns:p14="http://schemas.microsoft.com/office/powerpoint/2010/main" val="34331337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9193B-F1A7-4CF7-A589-BE251CE4F186}"/>
              </a:ext>
            </a:extLst>
          </p:cNvPr>
          <p:cNvSpPr>
            <a:spLocks noGrp="1"/>
          </p:cNvSpPr>
          <p:nvPr>
            <p:ph type="title"/>
          </p:nvPr>
        </p:nvSpPr>
        <p:spPr/>
        <p:txBody>
          <a:bodyPr/>
          <a:lstStyle/>
          <a:p>
            <a:r>
              <a:rPr lang="en-US" dirty="0"/>
              <a:t>§ 11-35-710(A)(15)</a:t>
            </a:r>
          </a:p>
        </p:txBody>
      </p:sp>
      <p:sp>
        <p:nvSpPr>
          <p:cNvPr id="3" name="Content Placeholder 2">
            <a:extLst>
              <a:ext uri="{FF2B5EF4-FFF2-40B4-BE49-F238E27FC236}">
                <a16:creationId xmlns:a16="http://schemas.microsoft.com/office/drawing/2014/main" id="{86358BCE-FDE3-4FF3-9AB9-75852670FE6A}"/>
              </a:ext>
            </a:extLst>
          </p:cNvPr>
          <p:cNvSpPr>
            <a:spLocks noGrp="1"/>
          </p:cNvSpPr>
          <p:nvPr>
            <p:ph idx="1"/>
          </p:nvPr>
        </p:nvSpPr>
        <p:spPr/>
        <p:txBody>
          <a:bodyPr>
            <a:normAutofit/>
          </a:bodyPr>
          <a:lstStyle/>
          <a:p>
            <a:pPr marL="0" indent="0">
              <a:buNone/>
            </a:pPr>
            <a:r>
              <a:rPr lang="en-US" b="1" dirty="0">
                <a:solidFill>
                  <a:srgbClr val="FF0000"/>
                </a:solidFill>
              </a:rPr>
              <a:t>If approved </a:t>
            </a:r>
            <a:r>
              <a:rPr lang="en-US" dirty="0"/>
              <a:t>in writing by the State Engineer </a:t>
            </a:r>
            <a:r>
              <a:rPr lang="en-US" b="1" dirty="0">
                <a:solidFill>
                  <a:srgbClr val="FF0000"/>
                </a:solidFill>
              </a:rPr>
              <a:t>in advance</a:t>
            </a:r>
            <a:r>
              <a:rPr lang="en-US" dirty="0"/>
              <a:t>, and if some aspect of the overall transaction is otherwise approved by the board in advance of the acquisition, an acquisition of construction from an eleemosynary corporation or foundation, or a wholly owned business thereof, established solely for the governmental body’s benefit, but only if the eleemosynary corporation or foundation acquires the construction on behalf of or for the use of the governmental body and does so pursuant to this code, as required by Section 11-35-40(4).</a:t>
            </a:r>
          </a:p>
          <a:p>
            <a:pPr marL="0" indent="0">
              <a:buNone/>
            </a:pPr>
            <a:endParaRPr lang="en-US" dirty="0"/>
          </a:p>
        </p:txBody>
      </p:sp>
    </p:spTree>
    <p:extLst>
      <p:ext uri="{BB962C8B-B14F-4D97-AF65-F5344CB8AC3E}">
        <p14:creationId xmlns:p14="http://schemas.microsoft.com/office/powerpoint/2010/main" val="23127165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9193B-F1A7-4CF7-A589-BE251CE4F186}"/>
              </a:ext>
            </a:extLst>
          </p:cNvPr>
          <p:cNvSpPr>
            <a:spLocks noGrp="1"/>
          </p:cNvSpPr>
          <p:nvPr>
            <p:ph type="title"/>
          </p:nvPr>
        </p:nvSpPr>
        <p:spPr/>
        <p:txBody>
          <a:bodyPr/>
          <a:lstStyle/>
          <a:p>
            <a:r>
              <a:rPr lang="en-US" dirty="0"/>
              <a:t>§ 11-35-710(A)(15)</a:t>
            </a:r>
          </a:p>
        </p:txBody>
      </p:sp>
      <p:sp>
        <p:nvSpPr>
          <p:cNvPr id="3" name="Content Placeholder 2">
            <a:extLst>
              <a:ext uri="{FF2B5EF4-FFF2-40B4-BE49-F238E27FC236}">
                <a16:creationId xmlns:a16="http://schemas.microsoft.com/office/drawing/2014/main" id="{86358BCE-FDE3-4FF3-9AB9-75852670FE6A}"/>
              </a:ext>
            </a:extLst>
          </p:cNvPr>
          <p:cNvSpPr>
            <a:spLocks noGrp="1"/>
          </p:cNvSpPr>
          <p:nvPr>
            <p:ph idx="1"/>
          </p:nvPr>
        </p:nvSpPr>
        <p:spPr/>
        <p:txBody>
          <a:bodyPr>
            <a:normAutofit/>
          </a:bodyPr>
          <a:lstStyle/>
          <a:p>
            <a:pPr marL="0" indent="0">
              <a:buNone/>
            </a:pPr>
            <a:r>
              <a:rPr lang="en-US" dirty="0"/>
              <a:t>If approved </a:t>
            </a:r>
            <a:r>
              <a:rPr lang="en-US" b="1" dirty="0">
                <a:solidFill>
                  <a:srgbClr val="FF0000"/>
                </a:solidFill>
              </a:rPr>
              <a:t>in writing by the State Engineer </a:t>
            </a:r>
            <a:r>
              <a:rPr lang="en-US" dirty="0"/>
              <a:t>in advance, and if some aspect of the overall transaction is otherwise approved by the board in advance of the acquisition, an acquisition of construction from an eleemosynary corporation or foundation, or a wholly owned business thereof, established solely for the governmental body’s benefit, but only if the eleemosynary corporation or foundation acquires the construction on behalf of or for the use of the governmental body and does so pursuant to this code, as required by Section 11-35-40(4).</a:t>
            </a:r>
          </a:p>
          <a:p>
            <a:pPr marL="0" indent="0">
              <a:buNone/>
            </a:pPr>
            <a:endParaRPr lang="en-US" dirty="0"/>
          </a:p>
        </p:txBody>
      </p:sp>
    </p:spTree>
    <p:extLst>
      <p:ext uri="{BB962C8B-B14F-4D97-AF65-F5344CB8AC3E}">
        <p14:creationId xmlns:p14="http://schemas.microsoft.com/office/powerpoint/2010/main" val="35883698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9193B-F1A7-4CF7-A589-BE251CE4F186}"/>
              </a:ext>
            </a:extLst>
          </p:cNvPr>
          <p:cNvSpPr>
            <a:spLocks noGrp="1"/>
          </p:cNvSpPr>
          <p:nvPr>
            <p:ph type="title"/>
          </p:nvPr>
        </p:nvSpPr>
        <p:spPr/>
        <p:txBody>
          <a:bodyPr/>
          <a:lstStyle/>
          <a:p>
            <a:r>
              <a:rPr lang="en-US" dirty="0"/>
              <a:t>§ 11-35-710(A)(15)</a:t>
            </a:r>
          </a:p>
        </p:txBody>
      </p:sp>
      <p:sp>
        <p:nvSpPr>
          <p:cNvPr id="3" name="Content Placeholder 2">
            <a:extLst>
              <a:ext uri="{FF2B5EF4-FFF2-40B4-BE49-F238E27FC236}">
                <a16:creationId xmlns:a16="http://schemas.microsoft.com/office/drawing/2014/main" id="{86358BCE-FDE3-4FF3-9AB9-75852670FE6A}"/>
              </a:ext>
            </a:extLst>
          </p:cNvPr>
          <p:cNvSpPr>
            <a:spLocks noGrp="1"/>
          </p:cNvSpPr>
          <p:nvPr>
            <p:ph idx="1"/>
          </p:nvPr>
        </p:nvSpPr>
        <p:spPr/>
        <p:txBody>
          <a:bodyPr>
            <a:normAutofit/>
          </a:bodyPr>
          <a:lstStyle/>
          <a:p>
            <a:pPr marL="0" indent="0">
              <a:buNone/>
            </a:pPr>
            <a:r>
              <a:rPr lang="en-US" dirty="0"/>
              <a:t>If approved in writing by the State Engineer in advance, </a:t>
            </a:r>
            <a:r>
              <a:rPr lang="en-US" b="1" dirty="0">
                <a:solidFill>
                  <a:srgbClr val="FF0000"/>
                </a:solidFill>
              </a:rPr>
              <a:t>and if </a:t>
            </a:r>
            <a:r>
              <a:rPr lang="en-US" dirty="0"/>
              <a:t>some aspect of the overall transaction is </a:t>
            </a:r>
            <a:r>
              <a:rPr lang="en-US" b="1" dirty="0">
                <a:solidFill>
                  <a:srgbClr val="FF0000"/>
                </a:solidFill>
              </a:rPr>
              <a:t>otherwise approved </a:t>
            </a:r>
            <a:r>
              <a:rPr lang="en-US" dirty="0"/>
              <a:t>by the board </a:t>
            </a:r>
            <a:r>
              <a:rPr lang="en-US" b="1" dirty="0">
                <a:solidFill>
                  <a:srgbClr val="FF0000"/>
                </a:solidFill>
              </a:rPr>
              <a:t>in advance</a:t>
            </a:r>
            <a:r>
              <a:rPr lang="en-US" dirty="0"/>
              <a:t> of the acquisition, an acquisition of construction from an eleemosynary corporation or foundation, or a wholly owned business thereof, established solely for the governmental body’s benefit, but only if the eleemosynary corporation or foundation acquires the construction on behalf of or for the use of the governmental body and does so pursuant to this code, as required by Section 11-35-40(4).</a:t>
            </a:r>
          </a:p>
          <a:p>
            <a:pPr marL="0" indent="0">
              <a:buNone/>
            </a:pPr>
            <a:endParaRPr lang="en-US" dirty="0"/>
          </a:p>
        </p:txBody>
      </p:sp>
    </p:spTree>
    <p:extLst>
      <p:ext uri="{BB962C8B-B14F-4D97-AF65-F5344CB8AC3E}">
        <p14:creationId xmlns:p14="http://schemas.microsoft.com/office/powerpoint/2010/main" val="27971639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9193B-F1A7-4CF7-A589-BE251CE4F186}"/>
              </a:ext>
            </a:extLst>
          </p:cNvPr>
          <p:cNvSpPr>
            <a:spLocks noGrp="1"/>
          </p:cNvSpPr>
          <p:nvPr>
            <p:ph type="title"/>
          </p:nvPr>
        </p:nvSpPr>
        <p:spPr/>
        <p:txBody>
          <a:bodyPr/>
          <a:lstStyle/>
          <a:p>
            <a:r>
              <a:rPr lang="en-US" dirty="0"/>
              <a:t>§ 11-35-710(A)(15)</a:t>
            </a:r>
          </a:p>
        </p:txBody>
      </p:sp>
      <p:sp>
        <p:nvSpPr>
          <p:cNvPr id="3" name="Content Placeholder 2">
            <a:extLst>
              <a:ext uri="{FF2B5EF4-FFF2-40B4-BE49-F238E27FC236}">
                <a16:creationId xmlns:a16="http://schemas.microsoft.com/office/drawing/2014/main" id="{86358BCE-FDE3-4FF3-9AB9-75852670FE6A}"/>
              </a:ext>
            </a:extLst>
          </p:cNvPr>
          <p:cNvSpPr>
            <a:spLocks noGrp="1"/>
          </p:cNvSpPr>
          <p:nvPr>
            <p:ph idx="1"/>
          </p:nvPr>
        </p:nvSpPr>
        <p:spPr/>
        <p:txBody>
          <a:bodyPr>
            <a:normAutofit/>
          </a:bodyPr>
          <a:lstStyle/>
          <a:p>
            <a:pPr marL="0" indent="0">
              <a:buNone/>
            </a:pPr>
            <a:r>
              <a:rPr lang="en-US" dirty="0"/>
              <a:t>If approved in writing by the State Engineer in advance, and if </a:t>
            </a:r>
            <a:r>
              <a:rPr lang="en-US" b="1" dirty="0">
                <a:solidFill>
                  <a:srgbClr val="FF0000"/>
                </a:solidFill>
              </a:rPr>
              <a:t>some aspect of the overall transaction is otherwise approved BY THE BOARD</a:t>
            </a:r>
            <a:r>
              <a:rPr lang="en-US" dirty="0"/>
              <a:t> in advance of the acquisition, an acquisition of construction from an eleemosynary corporation or foundation, or a wholly owned business thereof, established solely for the governmental body’s benefit, but only if the eleemosynary corporation or foundation acquires the construction on behalf of or for the use of the governmental body and does so pursuant to this code, as required by Section 11-35-40(4).</a:t>
            </a:r>
          </a:p>
          <a:p>
            <a:pPr marL="0" indent="0">
              <a:buNone/>
            </a:pPr>
            <a:endParaRPr lang="en-US" dirty="0"/>
          </a:p>
        </p:txBody>
      </p:sp>
    </p:spTree>
    <p:extLst>
      <p:ext uri="{BB962C8B-B14F-4D97-AF65-F5344CB8AC3E}">
        <p14:creationId xmlns:p14="http://schemas.microsoft.com/office/powerpoint/2010/main" val="20594108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9193B-F1A7-4CF7-A589-BE251CE4F186}"/>
              </a:ext>
            </a:extLst>
          </p:cNvPr>
          <p:cNvSpPr>
            <a:spLocks noGrp="1"/>
          </p:cNvSpPr>
          <p:nvPr>
            <p:ph type="title"/>
          </p:nvPr>
        </p:nvSpPr>
        <p:spPr/>
        <p:txBody>
          <a:bodyPr/>
          <a:lstStyle/>
          <a:p>
            <a:r>
              <a:rPr lang="en-US" dirty="0"/>
              <a:t>§ 11-35-710(A)(15)</a:t>
            </a:r>
          </a:p>
        </p:txBody>
      </p:sp>
      <p:sp>
        <p:nvSpPr>
          <p:cNvPr id="3" name="Content Placeholder 2">
            <a:extLst>
              <a:ext uri="{FF2B5EF4-FFF2-40B4-BE49-F238E27FC236}">
                <a16:creationId xmlns:a16="http://schemas.microsoft.com/office/drawing/2014/main" id="{86358BCE-FDE3-4FF3-9AB9-75852670FE6A}"/>
              </a:ext>
            </a:extLst>
          </p:cNvPr>
          <p:cNvSpPr>
            <a:spLocks noGrp="1"/>
          </p:cNvSpPr>
          <p:nvPr>
            <p:ph idx="1"/>
          </p:nvPr>
        </p:nvSpPr>
        <p:spPr/>
        <p:txBody>
          <a:bodyPr>
            <a:normAutofit/>
          </a:bodyPr>
          <a:lstStyle/>
          <a:p>
            <a:pPr marL="0" indent="0">
              <a:buNone/>
            </a:pPr>
            <a:r>
              <a:rPr lang="en-US" dirty="0"/>
              <a:t>“Some aspect of the overall transaction is approved by the board”</a:t>
            </a:r>
          </a:p>
          <a:p>
            <a:pPr marL="0" indent="0">
              <a:buNone/>
            </a:pPr>
            <a:endParaRPr lang="en-US" dirty="0"/>
          </a:p>
          <a:p>
            <a:r>
              <a:rPr lang="en-US" dirty="0"/>
              <a:t> PIP approval</a:t>
            </a:r>
          </a:p>
          <a:p>
            <a:r>
              <a:rPr lang="en-US" dirty="0"/>
              <a:t>Approval of capital lease, sale-leaseback, or similar transaction</a:t>
            </a:r>
          </a:p>
          <a:p>
            <a:r>
              <a:rPr lang="en-US" dirty="0"/>
              <a:t>Must disclose foundation involvement</a:t>
            </a:r>
          </a:p>
          <a:p>
            <a:endParaRPr lang="en-US" dirty="0"/>
          </a:p>
          <a:p>
            <a:pPr marL="0" indent="0">
              <a:buNone/>
            </a:pPr>
            <a:endParaRPr lang="en-US" dirty="0"/>
          </a:p>
        </p:txBody>
      </p:sp>
    </p:spTree>
    <p:extLst>
      <p:ext uri="{BB962C8B-B14F-4D97-AF65-F5344CB8AC3E}">
        <p14:creationId xmlns:p14="http://schemas.microsoft.com/office/powerpoint/2010/main" val="2962794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ars in the sky&#10;&#10;Description automatically generated with low confidence">
            <a:extLst>
              <a:ext uri="{FF2B5EF4-FFF2-40B4-BE49-F238E27FC236}">
                <a16:creationId xmlns:a16="http://schemas.microsoft.com/office/drawing/2014/main" id="{ED39780B-A055-443D-A2F1-708704826B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ontent Placeholder 2">
            <a:extLst>
              <a:ext uri="{FF2B5EF4-FFF2-40B4-BE49-F238E27FC236}">
                <a16:creationId xmlns:a16="http://schemas.microsoft.com/office/drawing/2014/main" id="{D5371A57-212C-4970-964B-D3CBC55EAA73}"/>
              </a:ext>
            </a:extLst>
          </p:cNvPr>
          <p:cNvSpPr txBox="1">
            <a:spLocks/>
          </p:cNvSpPr>
          <p:nvPr/>
        </p:nvSpPr>
        <p:spPr>
          <a:xfrm>
            <a:off x="-2400300" y="4610100"/>
            <a:ext cx="16929100" cy="6376738"/>
          </a:xfrm>
          <a:prstGeom prst="rect">
            <a:avLst/>
          </a:prstGeom>
        </p:spPr>
        <p:txBody>
          <a:bodyPr>
            <a:noAutofit/>
            <a:scene3d>
              <a:camera prst="perspectiveRelaxedModerately" fov="4800000">
                <a:rot lat="19200000" lon="0" rev="0"/>
              </a:camera>
              <a:lightRig rig="threePt" dir="t"/>
            </a:scene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b="1" dirty="0">
                <a:solidFill>
                  <a:srgbClr val="FABE00"/>
                </a:solidFill>
                <a:latin typeface="News Gothic MT" panose="020B0604020202020204" pitchFamily="34" charset="0"/>
              </a:rPr>
              <a:t>In the late 1970’s the University of South Carolina plans an 800-seat performing arts center. Presently, the Iran and Nancy Koger Foundation pledges five million dollars for what becomes known as the “Ira and Nancy Koger Center for the Arts.” The </a:t>
            </a:r>
            <a:r>
              <a:rPr lang="en-US" b="1" dirty="0" err="1">
                <a:solidFill>
                  <a:srgbClr val="FABE00"/>
                </a:solidFill>
                <a:latin typeface="News Gothic MT" panose="020B0604020202020204" pitchFamily="34" charset="0"/>
              </a:rPr>
              <a:t>Kogers</a:t>
            </a:r>
            <a:r>
              <a:rPr lang="en-US" b="1" dirty="0">
                <a:solidFill>
                  <a:srgbClr val="FABE00"/>
                </a:solidFill>
                <a:latin typeface="News Gothic MT" panose="020B0604020202020204" pitchFamily="34" charset="0"/>
              </a:rPr>
              <a:t>’ donation is based on the construction cost estimate for the center.</a:t>
            </a:r>
          </a:p>
          <a:p>
            <a:pPr marL="0" indent="0" algn="just">
              <a:buFont typeface="Arial" panose="020B0604020202020204" pitchFamily="34" charset="0"/>
              <a:buNone/>
            </a:pPr>
            <a:r>
              <a:rPr lang="en-US" b="1" dirty="0">
                <a:solidFill>
                  <a:srgbClr val="FABE00"/>
                </a:solidFill>
                <a:latin typeface="News Gothic MT" panose="020B0604020202020204" pitchFamily="34" charset="0"/>
              </a:rPr>
              <a:t>USC channels the donation through the Carolina Research and Development Foundation, a non-profit corporation operating exclusively for the benefit of the University.</a:t>
            </a:r>
          </a:p>
          <a:p>
            <a:pPr marL="0" indent="0" algn="just">
              <a:buFont typeface="Arial" panose="020B0604020202020204" pitchFamily="34" charset="0"/>
              <a:buNone/>
            </a:pPr>
            <a:r>
              <a:rPr lang="en-US" b="1" dirty="0">
                <a:solidFill>
                  <a:srgbClr val="FABE00"/>
                </a:solidFill>
                <a:latin typeface="News Gothic MT" panose="020B0604020202020204" pitchFamily="34" charset="0"/>
              </a:rPr>
              <a:t>Soon, the governments of Richland County and the City of Columbia express interest in the project. They approach USC and offer to participate if the seating is increased. Plans are revised to include a 2,256-seat auditorium, and estimated construction costs rise to $15 million. </a:t>
            </a:r>
          </a:p>
          <a:p>
            <a:pPr marL="0" indent="0" algn="just">
              <a:buFont typeface="Arial" panose="020B0604020202020204" pitchFamily="34" charset="0"/>
              <a:buNone/>
            </a:pPr>
            <a:r>
              <a:rPr lang="en-US" b="1" dirty="0">
                <a:solidFill>
                  <a:srgbClr val="FABE00"/>
                </a:solidFill>
                <a:latin typeface="News Gothic MT" panose="020B0604020202020204" pitchFamily="34" charset="0"/>
              </a:rPr>
              <a:t>The City and County contribute land and pledge $5.75 million toward construction of the larger center. Combined with the Koger gift this leaves a funding shortfall of nearly five million dollars.</a:t>
            </a:r>
          </a:p>
          <a:p>
            <a:pPr marL="0" indent="0" algn="just">
              <a:buFont typeface="Arial" panose="020B0604020202020204" pitchFamily="34" charset="0"/>
              <a:buNone/>
            </a:pPr>
            <a:r>
              <a:rPr lang="en-US" b="1" dirty="0">
                <a:solidFill>
                  <a:srgbClr val="FABE00"/>
                </a:solidFill>
                <a:latin typeface="News Gothic MT" panose="020B0604020202020204" pitchFamily="34" charset="0"/>
              </a:rPr>
              <a:t>USC continues to seek private donations. CRDF plans to borrow the difference if USC will pay interest on the note. Meantime, USC asks the Commission on Higher Education to approve a lease of the Center from CRDF.</a:t>
            </a:r>
          </a:p>
          <a:p>
            <a:pPr marL="0" indent="0" algn="just">
              <a:buFont typeface="Arial" panose="020B0604020202020204" pitchFamily="34" charset="0"/>
              <a:buNone/>
            </a:pPr>
            <a:r>
              <a:rPr lang="en-US" b="1" dirty="0">
                <a:solidFill>
                  <a:srgbClr val="FABE00"/>
                </a:solidFill>
                <a:latin typeface="News Gothic MT" panose="020B0604020202020204" pitchFamily="34" charset="0"/>
              </a:rPr>
              <a:t>With CHE approval, USC asks the Budget and Control Board to approve the lease. The Board makes no commitment to recommend the lease and directs USC to submit it for approval at some time in the future. According to the Board’s records, no lease is ever presented for its approval.</a:t>
            </a:r>
          </a:p>
          <a:p>
            <a:pPr marL="0" indent="0" algn="just">
              <a:buFont typeface="Arial" panose="020B0604020202020204" pitchFamily="34" charset="0"/>
              <a:buNone/>
            </a:pPr>
            <a:r>
              <a:rPr lang="en-US" b="1" dirty="0">
                <a:solidFill>
                  <a:srgbClr val="FABE00"/>
                </a:solidFill>
                <a:latin typeface="News Gothic MT" panose="020B0604020202020204" pitchFamily="34" charset="0"/>
              </a:rPr>
              <a:t>The General Assembly includes $300,000 as a supplemental appropriation in the 1996 budget act for the Koger Center. In September 1986 USC makes the first lease payment of $802,500 to CRDF. Construction has not begun.</a:t>
            </a:r>
          </a:p>
          <a:p>
            <a:pPr marL="0" indent="0" algn="just">
              <a:buFont typeface="Arial" panose="020B0604020202020204" pitchFamily="34" charset="0"/>
              <a:buNone/>
            </a:pPr>
            <a:r>
              <a:rPr lang="en-US" b="1" dirty="0">
                <a:solidFill>
                  <a:srgbClr val="FABE00"/>
                </a:solidFill>
                <a:latin typeface="News Gothic MT" panose="020B0604020202020204" pitchFamily="34" charset="0"/>
              </a:rPr>
              <a:t>The stage is now set for 1987….</a:t>
            </a:r>
          </a:p>
          <a:p>
            <a:endParaRPr lang="en-US" dirty="0"/>
          </a:p>
        </p:txBody>
      </p:sp>
      <p:sp>
        <p:nvSpPr>
          <p:cNvPr id="5" name="Rectangle 4">
            <a:extLst>
              <a:ext uri="{FF2B5EF4-FFF2-40B4-BE49-F238E27FC236}">
                <a16:creationId xmlns:a16="http://schemas.microsoft.com/office/drawing/2014/main" id="{441B1206-0868-4916-8110-38625D9D4D63}"/>
              </a:ext>
            </a:extLst>
          </p:cNvPr>
          <p:cNvSpPr/>
          <p:nvPr/>
        </p:nvSpPr>
        <p:spPr>
          <a:xfrm>
            <a:off x="0" y="0"/>
            <a:ext cx="12192000" cy="342900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128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fill="hold" grpId="0" nodeType="clickEffect">
                                  <p:stCondLst>
                                    <p:cond delay="0"/>
                                  </p:stCondLst>
                                  <p:childTnLst>
                                    <p:animMotion origin="layout" path="M 4.16667E-6 2.96296E-6 L 4.16667E-6 -1.13704 " pathEditMode="relative" rAng="0" ptsTypes="AA">
                                      <p:cBhvr>
                                        <p:cTn id="6" dur="60000" fill="hold"/>
                                        <p:tgtEl>
                                          <p:spTgt spid="4"/>
                                        </p:tgtEl>
                                        <p:attrNameLst>
                                          <p:attrName>ppt_x</p:attrName>
                                          <p:attrName>ppt_y</p:attrName>
                                        </p:attrNameLst>
                                      </p:cBhvr>
                                      <p:rCtr x="0" y="-56852"/>
                                    </p:animMotion>
                                  </p:childTnLst>
                                </p:cTn>
                              </p:par>
                              <p:par>
                                <p:cTn id="7" presetID="6" presetClass="emph" presetSubtype="0" fill="hold" grpId="1" nodeType="withEffect">
                                  <p:stCondLst>
                                    <p:cond delay="0"/>
                                  </p:stCondLst>
                                  <p:childTnLst>
                                    <p:animScale>
                                      <p:cBhvr>
                                        <p:cTn id="8" dur="60000" fill="hold"/>
                                        <p:tgtEl>
                                          <p:spTgt spid="4"/>
                                        </p:tgtEl>
                                      </p:cBhvr>
                                      <p:by x="10000" y="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9193B-F1A7-4CF7-A589-BE251CE4F186}"/>
              </a:ext>
            </a:extLst>
          </p:cNvPr>
          <p:cNvSpPr>
            <a:spLocks noGrp="1"/>
          </p:cNvSpPr>
          <p:nvPr>
            <p:ph type="title"/>
          </p:nvPr>
        </p:nvSpPr>
        <p:spPr/>
        <p:txBody>
          <a:bodyPr/>
          <a:lstStyle/>
          <a:p>
            <a:r>
              <a:rPr lang="en-US" dirty="0"/>
              <a:t>§ 11-35-710(A)(15)</a:t>
            </a:r>
          </a:p>
        </p:txBody>
      </p:sp>
      <p:sp>
        <p:nvSpPr>
          <p:cNvPr id="3" name="Content Placeholder 2">
            <a:extLst>
              <a:ext uri="{FF2B5EF4-FFF2-40B4-BE49-F238E27FC236}">
                <a16:creationId xmlns:a16="http://schemas.microsoft.com/office/drawing/2014/main" id="{86358BCE-FDE3-4FF3-9AB9-75852670FE6A}"/>
              </a:ext>
            </a:extLst>
          </p:cNvPr>
          <p:cNvSpPr>
            <a:spLocks noGrp="1"/>
          </p:cNvSpPr>
          <p:nvPr>
            <p:ph idx="1"/>
          </p:nvPr>
        </p:nvSpPr>
        <p:spPr/>
        <p:txBody>
          <a:bodyPr>
            <a:normAutofit/>
          </a:bodyPr>
          <a:lstStyle/>
          <a:p>
            <a:pPr marL="0" indent="0">
              <a:buNone/>
            </a:pPr>
            <a:r>
              <a:rPr lang="en-US" dirty="0"/>
              <a:t>If approved in writing by the State Engineer in advance, and if some aspect of the overall transaction is otherwise approved by the board in advance of the acquisition, </a:t>
            </a:r>
            <a:r>
              <a:rPr lang="en-US" b="1" dirty="0">
                <a:solidFill>
                  <a:srgbClr val="FF0000"/>
                </a:solidFill>
              </a:rPr>
              <a:t>an acquisition of construction from an eleemosynary corporation or foundation, or a wholly owned business thereof, established solely for the governmental body’s benefit</a:t>
            </a:r>
            <a:r>
              <a:rPr lang="en-US" dirty="0"/>
              <a:t>, but only if the eleemosynary corporation or foundation acquires the construction on behalf of or for the use of the governmental body and does so pursuant to this code, as required by Section 11-35-40(4).</a:t>
            </a:r>
          </a:p>
          <a:p>
            <a:pPr marL="0" indent="0">
              <a:buNone/>
            </a:pPr>
            <a:endParaRPr lang="en-US" dirty="0"/>
          </a:p>
        </p:txBody>
      </p:sp>
    </p:spTree>
    <p:extLst>
      <p:ext uri="{BB962C8B-B14F-4D97-AF65-F5344CB8AC3E}">
        <p14:creationId xmlns:p14="http://schemas.microsoft.com/office/powerpoint/2010/main" val="6507467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9193B-F1A7-4CF7-A589-BE251CE4F186}"/>
              </a:ext>
            </a:extLst>
          </p:cNvPr>
          <p:cNvSpPr>
            <a:spLocks noGrp="1"/>
          </p:cNvSpPr>
          <p:nvPr>
            <p:ph type="title"/>
          </p:nvPr>
        </p:nvSpPr>
        <p:spPr/>
        <p:txBody>
          <a:bodyPr/>
          <a:lstStyle/>
          <a:p>
            <a:r>
              <a:rPr lang="en-US" dirty="0"/>
              <a:t>§ 11-35-710(A)(15)</a:t>
            </a:r>
          </a:p>
        </p:txBody>
      </p:sp>
      <p:sp>
        <p:nvSpPr>
          <p:cNvPr id="3" name="Content Placeholder 2">
            <a:extLst>
              <a:ext uri="{FF2B5EF4-FFF2-40B4-BE49-F238E27FC236}">
                <a16:creationId xmlns:a16="http://schemas.microsoft.com/office/drawing/2014/main" id="{86358BCE-FDE3-4FF3-9AB9-75852670FE6A}"/>
              </a:ext>
            </a:extLst>
          </p:cNvPr>
          <p:cNvSpPr>
            <a:spLocks noGrp="1"/>
          </p:cNvSpPr>
          <p:nvPr>
            <p:ph idx="1"/>
          </p:nvPr>
        </p:nvSpPr>
        <p:spPr/>
        <p:txBody>
          <a:bodyPr>
            <a:normAutofit/>
          </a:bodyPr>
          <a:lstStyle/>
          <a:p>
            <a:pPr marL="0" indent="0">
              <a:buNone/>
            </a:pPr>
            <a:r>
              <a:rPr lang="en-US" sz="5400" dirty="0"/>
              <a:t>Only the transaction between the agency and its foundation is exempt!</a:t>
            </a:r>
          </a:p>
        </p:txBody>
      </p:sp>
    </p:spTree>
    <p:extLst>
      <p:ext uri="{BB962C8B-B14F-4D97-AF65-F5344CB8AC3E}">
        <p14:creationId xmlns:p14="http://schemas.microsoft.com/office/powerpoint/2010/main" val="14876442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9193B-F1A7-4CF7-A589-BE251CE4F186}"/>
              </a:ext>
            </a:extLst>
          </p:cNvPr>
          <p:cNvSpPr>
            <a:spLocks noGrp="1"/>
          </p:cNvSpPr>
          <p:nvPr>
            <p:ph type="title"/>
          </p:nvPr>
        </p:nvSpPr>
        <p:spPr/>
        <p:txBody>
          <a:bodyPr/>
          <a:lstStyle/>
          <a:p>
            <a:r>
              <a:rPr lang="en-US" dirty="0"/>
              <a:t>§ 11-35-710(A)(15)</a:t>
            </a:r>
          </a:p>
        </p:txBody>
      </p:sp>
      <p:sp>
        <p:nvSpPr>
          <p:cNvPr id="3" name="Content Placeholder 2">
            <a:extLst>
              <a:ext uri="{FF2B5EF4-FFF2-40B4-BE49-F238E27FC236}">
                <a16:creationId xmlns:a16="http://schemas.microsoft.com/office/drawing/2014/main" id="{86358BCE-FDE3-4FF3-9AB9-75852670FE6A}"/>
              </a:ext>
            </a:extLst>
          </p:cNvPr>
          <p:cNvSpPr>
            <a:spLocks noGrp="1"/>
          </p:cNvSpPr>
          <p:nvPr>
            <p:ph idx="1"/>
          </p:nvPr>
        </p:nvSpPr>
        <p:spPr/>
        <p:txBody>
          <a:bodyPr>
            <a:normAutofit/>
          </a:bodyPr>
          <a:lstStyle/>
          <a:p>
            <a:pPr marL="0" indent="0">
              <a:buNone/>
            </a:pPr>
            <a:r>
              <a:rPr lang="en-US" dirty="0"/>
              <a:t>If approved in writing by the State Engineer in advance, and if some aspect of the overall transaction is otherwise approved by the board in advance of the acquisition, an acquisition of construction from an eleemosynary corporation or foundation, or a wholly owned business thereof, established solely for the governmental body’s benefit, but </a:t>
            </a:r>
            <a:r>
              <a:rPr lang="en-US" b="1" dirty="0">
                <a:solidFill>
                  <a:srgbClr val="FF0000"/>
                </a:solidFill>
              </a:rPr>
              <a:t>only if the </a:t>
            </a:r>
            <a:r>
              <a:rPr lang="en-US" dirty="0"/>
              <a:t>eleemosynary corporation or </a:t>
            </a:r>
            <a:r>
              <a:rPr lang="en-US" b="1" dirty="0">
                <a:solidFill>
                  <a:srgbClr val="FF0000"/>
                </a:solidFill>
              </a:rPr>
              <a:t>foundation acquires the construction </a:t>
            </a:r>
            <a:r>
              <a:rPr lang="en-US" dirty="0"/>
              <a:t>on behalf of or for the use of the governmental body and does so </a:t>
            </a:r>
            <a:r>
              <a:rPr lang="en-US" b="1" dirty="0">
                <a:solidFill>
                  <a:srgbClr val="FF0000"/>
                </a:solidFill>
              </a:rPr>
              <a:t>pursuant to this code</a:t>
            </a:r>
            <a:r>
              <a:rPr lang="en-US" dirty="0"/>
              <a:t>, as required by Section 11-35-40(4).</a:t>
            </a:r>
          </a:p>
          <a:p>
            <a:pPr marL="0" indent="0">
              <a:buNone/>
            </a:pPr>
            <a:endParaRPr lang="en-US" dirty="0"/>
          </a:p>
        </p:txBody>
      </p:sp>
    </p:spTree>
    <p:extLst>
      <p:ext uri="{BB962C8B-B14F-4D97-AF65-F5344CB8AC3E}">
        <p14:creationId xmlns:p14="http://schemas.microsoft.com/office/powerpoint/2010/main" val="13284942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9193B-F1A7-4CF7-A589-BE251CE4F186}"/>
              </a:ext>
            </a:extLst>
          </p:cNvPr>
          <p:cNvSpPr>
            <a:spLocks noGrp="1"/>
          </p:cNvSpPr>
          <p:nvPr>
            <p:ph type="title"/>
          </p:nvPr>
        </p:nvSpPr>
        <p:spPr/>
        <p:txBody>
          <a:bodyPr/>
          <a:lstStyle/>
          <a:p>
            <a:r>
              <a:rPr lang="en-US" dirty="0"/>
              <a:t>§ 11-35-710(A)(15)</a:t>
            </a:r>
          </a:p>
        </p:txBody>
      </p:sp>
      <p:sp>
        <p:nvSpPr>
          <p:cNvPr id="3" name="Content Placeholder 2">
            <a:extLst>
              <a:ext uri="{FF2B5EF4-FFF2-40B4-BE49-F238E27FC236}">
                <a16:creationId xmlns:a16="http://schemas.microsoft.com/office/drawing/2014/main" id="{86358BCE-FDE3-4FF3-9AB9-75852670FE6A}"/>
              </a:ext>
            </a:extLst>
          </p:cNvPr>
          <p:cNvSpPr>
            <a:spLocks noGrp="1"/>
          </p:cNvSpPr>
          <p:nvPr>
            <p:ph idx="1"/>
          </p:nvPr>
        </p:nvSpPr>
        <p:spPr/>
        <p:txBody>
          <a:bodyPr>
            <a:normAutofit/>
          </a:bodyPr>
          <a:lstStyle/>
          <a:p>
            <a:pPr marL="0" indent="0">
              <a:buNone/>
            </a:pPr>
            <a:r>
              <a:rPr lang="en-US" dirty="0"/>
              <a:t>If approved in writing by the State Engineer in advance, and if some aspect of the overall transaction is otherwise approved by the board in advance of the acquisition, an acquisition of construction from an eleemosynary corporation or foundation, or a wholly owned business thereof, established solely for the governmental body’s benefit, but only if the eleemosynary corporation or foundation acquires the construction on behalf of or for the use of the governmental body and does so pursuant to this code, </a:t>
            </a:r>
            <a:r>
              <a:rPr lang="en-US" b="1" dirty="0">
                <a:solidFill>
                  <a:srgbClr val="FF0000"/>
                </a:solidFill>
              </a:rPr>
              <a:t>as required by Section 11-35-40(4).</a:t>
            </a:r>
          </a:p>
          <a:p>
            <a:pPr marL="0" indent="0">
              <a:buNone/>
            </a:pPr>
            <a:endParaRPr lang="en-US" dirty="0"/>
          </a:p>
        </p:txBody>
      </p:sp>
    </p:spTree>
    <p:extLst>
      <p:ext uri="{BB962C8B-B14F-4D97-AF65-F5344CB8AC3E}">
        <p14:creationId xmlns:p14="http://schemas.microsoft.com/office/powerpoint/2010/main" val="551697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049758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Text&#10;&#10;Description automatically generated with low confidence">
            <a:extLst>
              <a:ext uri="{FF2B5EF4-FFF2-40B4-BE49-F238E27FC236}">
                <a16:creationId xmlns:a16="http://schemas.microsoft.com/office/drawing/2014/main" id="{109610E8-8F60-4778-8F8A-285D71ABDA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7682" y="0"/>
            <a:ext cx="6836636" cy="6858000"/>
          </a:xfrm>
          <a:prstGeom prst="rect">
            <a:avLst/>
          </a:prstGeom>
        </p:spPr>
      </p:pic>
    </p:spTree>
    <p:extLst>
      <p:ext uri="{BB962C8B-B14F-4D97-AF65-F5344CB8AC3E}">
        <p14:creationId xmlns:p14="http://schemas.microsoft.com/office/powerpoint/2010/main" val="211255405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EF73ED-3C04-4E03-A5A2-43524B7CE7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983" y="0"/>
            <a:ext cx="11418033" cy="6858000"/>
          </a:xfrm>
          <a:prstGeom prst="rect">
            <a:avLst/>
          </a:prstGeom>
        </p:spPr>
      </p:pic>
    </p:spTree>
    <p:extLst>
      <p:ext uri="{BB962C8B-B14F-4D97-AF65-F5344CB8AC3E}">
        <p14:creationId xmlns:p14="http://schemas.microsoft.com/office/powerpoint/2010/main" val="421591656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4743C8-A70D-48D3-B7A7-1389D32C00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9821" y="0"/>
            <a:ext cx="4852358" cy="6858000"/>
          </a:xfrm>
          <a:prstGeom prst="rect">
            <a:avLst/>
          </a:prstGeom>
        </p:spPr>
      </p:pic>
    </p:spTree>
    <p:extLst>
      <p:ext uri="{BB962C8B-B14F-4D97-AF65-F5344CB8AC3E}">
        <p14:creationId xmlns:p14="http://schemas.microsoft.com/office/powerpoint/2010/main" val="25572296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F21291F-FD92-4674-976C-28C41F717D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5640" y="0"/>
            <a:ext cx="7400720" cy="6858000"/>
          </a:xfrm>
          <a:prstGeom prst="rect">
            <a:avLst/>
          </a:prstGeom>
        </p:spPr>
      </p:pic>
    </p:spTree>
    <p:extLst>
      <p:ext uri="{BB962C8B-B14F-4D97-AF65-F5344CB8AC3E}">
        <p14:creationId xmlns:p14="http://schemas.microsoft.com/office/powerpoint/2010/main" val="129136541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7768A2-43CA-421A-AB7D-229F375CC5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04875"/>
            <a:ext cx="12192000" cy="5048250"/>
          </a:xfrm>
          <a:prstGeom prst="rect">
            <a:avLst/>
          </a:prstGeom>
        </p:spPr>
      </p:pic>
    </p:spTree>
    <p:extLst>
      <p:ext uri="{BB962C8B-B14F-4D97-AF65-F5344CB8AC3E}">
        <p14:creationId xmlns:p14="http://schemas.microsoft.com/office/powerpoint/2010/main" val="392837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Text&#10;&#10;Description automatically generated with low confidence">
            <a:extLst>
              <a:ext uri="{FF2B5EF4-FFF2-40B4-BE49-F238E27FC236}">
                <a16:creationId xmlns:a16="http://schemas.microsoft.com/office/drawing/2014/main" id="{109610E8-8F60-4778-8F8A-285D71ABDA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5364" y="0"/>
            <a:ext cx="6836636" cy="6858000"/>
          </a:xfrm>
          <a:prstGeom prst="rect">
            <a:avLst/>
          </a:prstGeom>
        </p:spPr>
      </p:pic>
      <p:pic>
        <p:nvPicPr>
          <p:cNvPr id="25" name="Picture 24" descr="Text&#10;&#10;Description automatically generated">
            <a:extLst>
              <a:ext uri="{FF2B5EF4-FFF2-40B4-BE49-F238E27FC236}">
                <a16:creationId xmlns:a16="http://schemas.microsoft.com/office/drawing/2014/main" id="{1DCA34E9-1263-41BA-B3CF-C5DAD04687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4383911" cy="6858000"/>
          </a:xfrm>
          <a:prstGeom prst="rect">
            <a:avLst/>
          </a:prstGeom>
        </p:spPr>
      </p:pic>
      <p:sp>
        <p:nvSpPr>
          <p:cNvPr id="2" name="TextBox 1">
            <a:extLst>
              <a:ext uri="{FF2B5EF4-FFF2-40B4-BE49-F238E27FC236}">
                <a16:creationId xmlns:a16="http://schemas.microsoft.com/office/drawing/2014/main" id="{03447CDB-BFCE-46E7-9DB3-D6E1463DA16B}"/>
              </a:ext>
            </a:extLst>
          </p:cNvPr>
          <p:cNvSpPr txBox="1"/>
          <p:nvPr/>
        </p:nvSpPr>
        <p:spPr>
          <a:xfrm>
            <a:off x="3974265" y="2182505"/>
            <a:ext cx="4243469" cy="2492990"/>
          </a:xfrm>
          <a:prstGeom prst="rect">
            <a:avLst/>
          </a:prstGeom>
          <a:noFill/>
        </p:spPr>
        <p:txBody>
          <a:bodyPr wrap="none" rtlCol="0">
            <a:spAutoFit/>
          </a:bodyPr>
          <a:lstStyle/>
          <a:p>
            <a:r>
              <a:rPr lang="en-US" sz="15600" dirty="0"/>
              <a:t>1987</a:t>
            </a:r>
          </a:p>
        </p:txBody>
      </p:sp>
      <p:pic>
        <p:nvPicPr>
          <p:cNvPr id="5" name="Picture 4">
            <a:extLst>
              <a:ext uri="{FF2B5EF4-FFF2-40B4-BE49-F238E27FC236}">
                <a16:creationId xmlns:a16="http://schemas.microsoft.com/office/drawing/2014/main" id="{E9931AB5-F5E4-4725-BD42-8BA2BDD4A5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904875"/>
            <a:ext cx="12192000" cy="5048250"/>
          </a:xfrm>
          <a:prstGeom prst="rect">
            <a:avLst/>
          </a:prstGeom>
        </p:spPr>
      </p:pic>
    </p:spTree>
    <p:extLst>
      <p:ext uri="{BB962C8B-B14F-4D97-AF65-F5344CB8AC3E}">
        <p14:creationId xmlns:p14="http://schemas.microsoft.com/office/powerpoint/2010/main" val="327688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3000"/>
                                  </p:stCondLst>
                                  <p:childTnLst>
                                    <p:animEffect transition="out" filter="fade">
                                      <p:cBhvr>
                                        <p:cTn id="6" dur="1000"/>
                                        <p:tgtEl>
                                          <p:spTgt spid="2"/>
                                        </p:tgtEl>
                                      </p:cBhvr>
                                    </p:animEffect>
                                    <p:set>
                                      <p:cBhvr>
                                        <p:cTn id="7" dur="1" fill="hold">
                                          <p:stCondLst>
                                            <p:cond delay="999"/>
                                          </p:stCondLst>
                                        </p:cTn>
                                        <p:tgtEl>
                                          <p:spTgt spid="2"/>
                                        </p:tgtEl>
                                        <p:attrNameLst>
                                          <p:attrName>style.visibility</p:attrName>
                                        </p:attrNameLst>
                                      </p:cBhvr>
                                      <p:to>
                                        <p:strVal val="hidden"/>
                                      </p:to>
                                    </p:set>
                                  </p:childTnLst>
                                </p:cTn>
                              </p:par>
                            </p:childTnLst>
                          </p:cTn>
                        </p:par>
                        <p:par>
                          <p:cTn id="8" fill="hold">
                            <p:stCondLst>
                              <p:cond delay="4000"/>
                            </p:stCondLst>
                            <p:childTnLst>
                              <p:par>
                                <p:cTn id="9" presetID="2" presetClass="entr" presetSubtype="2"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1+#ppt_w/2"/>
                                          </p:val>
                                        </p:tav>
                                        <p:tav tm="100000">
                                          <p:val>
                                            <p:strVal val="#ppt_x"/>
                                          </p:val>
                                        </p:tav>
                                      </p:tavLst>
                                    </p:anim>
                                    <p:anim calcmode="lin" valueType="num">
                                      <p:cBhvr additive="base">
                                        <p:cTn id="12" dur="500" fill="hold"/>
                                        <p:tgtEl>
                                          <p:spTgt spid="25"/>
                                        </p:tgtEl>
                                        <p:attrNameLst>
                                          <p:attrName>ppt_y</p:attrName>
                                        </p:attrNameLst>
                                      </p:cBhvr>
                                      <p:tavLst>
                                        <p:tav tm="0">
                                          <p:val>
                                            <p:strVal val="#ppt_y"/>
                                          </p:val>
                                        </p:tav>
                                        <p:tav tm="100000">
                                          <p:val>
                                            <p:strVal val="#ppt_y"/>
                                          </p:val>
                                        </p:tav>
                                      </p:tavLst>
                                    </p:anim>
                                  </p:childTnLst>
                                </p:cTn>
                              </p:par>
                            </p:childTnLst>
                          </p:cTn>
                        </p:par>
                        <p:par>
                          <p:cTn id="13" fill="hold">
                            <p:stCondLst>
                              <p:cond delay="4500"/>
                            </p:stCondLst>
                            <p:childTnLst>
                              <p:par>
                                <p:cTn id="14" presetID="2" presetClass="entr" presetSubtype="8" fill="hold" nodeType="afterEffect">
                                  <p:stCondLst>
                                    <p:cond delay="4000"/>
                                  </p:stCondLst>
                                  <p:childTnLst>
                                    <p:set>
                                      <p:cBhvr>
                                        <p:cTn id="15" dur="1" fill="hold">
                                          <p:stCondLst>
                                            <p:cond delay="0"/>
                                          </p:stCondLst>
                                        </p:cTn>
                                        <p:tgtEl>
                                          <p:spTgt spid="23"/>
                                        </p:tgtEl>
                                        <p:attrNameLst>
                                          <p:attrName>style.visibility</p:attrName>
                                        </p:attrNameLst>
                                      </p:cBhvr>
                                      <p:to>
                                        <p:strVal val="visible"/>
                                      </p:to>
                                    </p:set>
                                    <p:anim calcmode="lin" valueType="num">
                                      <p:cBhvr additive="base">
                                        <p:cTn id="16" dur="500" fill="hold"/>
                                        <p:tgtEl>
                                          <p:spTgt spid="23"/>
                                        </p:tgtEl>
                                        <p:attrNameLst>
                                          <p:attrName>ppt_x</p:attrName>
                                        </p:attrNameLst>
                                      </p:cBhvr>
                                      <p:tavLst>
                                        <p:tav tm="0">
                                          <p:val>
                                            <p:strVal val="0-#ppt_w/2"/>
                                          </p:val>
                                        </p:tav>
                                        <p:tav tm="100000">
                                          <p:val>
                                            <p:strVal val="#ppt_x"/>
                                          </p:val>
                                        </p:tav>
                                      </p:tavLst>
                                    </p:anim>
                                    <p:anim calcmode="lin" valueType="num">
                                      <p:cBhvr additive="base">
                                        <p:cTn id="17" dur="500" fill="hold"/>
                                        <p:tgtEl>
                                          <p:spTgt spid="23"/>
                                        </p:tgtEl>
                                        <p:attrNameLst>
                                          <p:attrName>ppt_y</p:attrName>
                                        </p:attrNameLst>
                                      </p:cBhvr>
                                      <p:tavLst>
                                        <p:tav tm="0">
                                          <p:val>
                                            <p:strVal val="#ppt_y"/>
                                          </p:val>
                                        </p:tav>
                                        <p:tav tm="100000">
                                          <p:val>
                                            <p:strVal val="#ppt_y"/>
                                          </p:val>
                                        </p:tav>
                                      </p:tavLst>
                                    </p:anim>
                                  </p:childTnLst>
                                </p:cTn>
                              </p:par>
                            </p:childTnLst>
                          </p:cTn>
                        </p:par>
                        <p:par>
                          <p:cTn id="18" fill="hold">
                            <p:stCondLst>
                              <p:cond delay="9000"/>
                            </p:stCondLst>
                            <p:childTnLst>
                              <p:par>
                                <p:cTn id="19" presetID="53" presetClass="entr" presetSubtype="16" fill="hold" nodeType="afterEffect">
                                  <p:stCondLst>
                                    <p:cond delay="400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247C9C-8635-46D9-88F1-E330E26732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5338507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B661FC6-864E-4717-9FA0-813D5EB7018D}"/>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5257" y="0"/>
            <a:ext cx="8429412" cy="2993303"/>
          </a:xfrm>
          <a:prstGeom prst="rect">
            <a:avLst/>
          </a:prstGeom>
        </p:spPr>
      </p:pic>
      <p:pic>
        <p:nvPicPr>
          <p:cNvPr id="13" name="Picture 12" descr="A football player running&#10;&#10;Description automatically generated">
            <a:extLst>
              <a:ext uri="{FF2B5EF4-FFF2-40B4-BE49-F238E27FC236}">
                <a16:creationId xmlns:a16="http://schemas.microsoft.com/office/drawing/2014/main" id="{45E46AB2-C245-4367-8F93-4D1C7983BE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4155" y="-4763"/>
            <a:ext cx="3767845" cy="6858000"/>
          </a:xfrm>
          <a:prstGeom prst="rect">
            <a:avLst/>
          </a:prstGeom>
        </p:spPr>
      </p:pic>
      <p:pic>
        <p:nvPicPr>
          <p:cNvPr id="4" name="Picture 3">
            <a:extLst>
              <a:ext uri="{FF2B5EF4-FFF2-40B4-BE49-F238E27FC236}">
                <a16:creationId xmlns:a16="http://schemas.microsoft.com/office/drawing/2014/main" id="{DCCB0BF0-D7F0-411F-BB11-E5D8BD54BE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993303"/>
            <a:ext cx="2624765" cy="3864696"/>
          </a:xfrm>
          <a:prstGeom prst="rect">
            <a:avLst/>
          </a:prstGeom>
        </p:spPr>
      </p:pic>
      <p:sp>
        <p:nvSpPr>
          <p:cNvPr id="2" name="TextBox 1">
            <a:extLst>
              <a:ext uri="{FF2B5EF4-FFF2-40B4-BE49-F238E27FC236}">
                <a16:creationId xmlns:a16="http://schemas.microsoft.com/office/drawing/2014/main" id="{A684C4B3-3512-4EF5-8E58-A2FA5C9E114C}"/>
              </a:ext>
            </a:extLst>
          </p:cNvPr>
          <p:cNvSpPr txBox="1"/>
          <p:nvPr/>
        </p:nvSpPr>
        <p:spPr>
          <a:xfrm>
            <a:off x="4995511" y="3864698"/>
            <a:ext cx="755335" cy="1569660"/>
          </a:xfrm>
          <a:prstGeom prst="rect">
            <a:avLst/>
          </a:prstGeom>
          <a:noFill/>
        </p:spPr>
        <p:txBody>
          <a:bodyPr wrap="none" rtlCol="0">
            <a:spAutoFit/>
          </a:bodyPr>
          <a:lstStyle/>
          <a:p>
            <a:r>
              <a:rPr lang="en-US" sz="9600" dirty="0"/>
              <a:t>?</a:t>
            </a:r>
          </a:p>
        </p:txBody>
      </p:sp>
    </p:spTree>
    <p:extLst>
      <p:ext uri="{BB962C8B-B14F-4D97-AF65-F5344CB8AC3E}">
        <p14:creationId xmlns:p14="http://schemas.microsoft.com/office/powerpoint/2010/main" val="170710306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66845CE-F708-4DE4-88FA-07745165C305}"/>
              </a:ext>
            </a:extLst>
          </p:cNvPr>
          <p:cNvSpPr/>
          <p:nvPr/>
        </p:nvSpPr>
        <p:spPr>
          <a:xfrm>
            <a:off x="0" y="1"/>
            <a:ext cx="12192000" cy="6857999"/>
          </a:xfrm>
          <a:prstGeom prst="rect">
            <a:avLst/>
          </a:prstGeom>
          <a:solidFill>
            <a:srgbClr val="E002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latin typeface="Times New Roman" panose="02020603050405020304" pitchFamily="18" charset="0"/>
                <a:cs typeface="Times New Roman" panose="02020603050405020304" pitchFamily="18" charset="0"/>
              </a:rPr>
              <a:t>SOUTH CAROLINA 20    CLEMSON 7</a:t>
            </a:r>
            <a:endParaRPr lang="en-US" sz="88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306328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4F138679-F704-4040-9E82-B4683C7A8F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34" y="0"/>
            <a:ext cx="12001932" cy="6858000"/>
          </a:xfrm>
          <a:prstGeom prst="rect">
            <a:avLst/>
          </a:prstGeom>
        </p:spPr>
      </p:pic>
    </p:spTree>
    <p:extLst>
      <p:ext uri="{BB962C8B-B14F-4D97-AF65-F5344CB8AC3E}">
        <p14:creationId xmlns:p14="http://schemas.microsoft.com/office/powerpoint/2010/main" val="176100770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F67418-A357-4848-9D92-36A5991BEA07}"/>
              </a:ext>
            </a:extLst>
          </p:cNvPr>
          <p:cNvPicPr/>
          <p:nvPr/>
        </p:nvPicPr>
        <p:blipFill>
          <a:blip r:embed="rId2">
            <a:extLst>
              <a:ext uri="{28A0092B-C50C-407E-A947-70E740481C1C}">
                <a14:useLocalDpi xmlns:a14="http://schemas.microsoft.com/office/drawing/2010/main" val="0"/>
              </a:ext>
            </a:extLst>
          </a:blip>
          <a:stretch>
            <a:fillRect/>
          </a:stretch>
        </p:blipFill>
        <p:spPr>
          <a:xfrm>
            <a:off x="4789487" y="1927860"/>
            <a:ext cx="2613025" cy="1501140"/>
          </a:xfrm>
          <a:prstGeom prst="rect">
            <a:avLst/>
          </a:prstGeom>
        </p:spPr>
      </p:pic>
      <p:sp>
        <p:nvSpPr>
          <p:cNvPr id="4" name="TextBox 3">
            <a:extLst>
              <a:ext uri="{FF2B5EF4-FFF2-40B4-BE49-F238E27FC236}">
                <a16:creationId xmlns:a16="http://schemas.microsoft.com/office/drawing/2014/main" id="{E019D34E-0156-49CC-8A08-7210E189617D}"/>
              </a:ext>
            </a:extLst>
          </p:cNvPr>
          <p:cNvSpPr txBox="1"/>
          <p:nvPr/>
        </p:nvSpPr>
        <p:spPr>
          <a:xfrm>
            <a:off x="2803357" y="4278504"/>
            <a:ext cx="6585283" cy="1200329"/>
          </a:xfrm>
          <a:prstGeom prst="rect">
            <a:avLst/>
          </a:prstGeom>
          <a:noFill/>
        </p:spPr>
        <p:txBody>
          <a:bodyPr wrap="square">
            <a:spAutoFit/>
          </a:bodyPr>
          <a:lstStyle/>
          <a:p>
            <a:pPr algn="ct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Dixon Robertson prepared this presentation for the OSE 2021 Facility Directors Conference held October 20-22, 2021. Any opinions expressed in the presentation are his own, and do not reflect an official position of the State Fiscal Accountability Authority.</a:t>
            </a:r>
            <a:endParaRPr lang="en-US" dirty="0"/>
          </a:p>
        </p:txBody>
      </p:sp>
    </p:spTree>
    <p:extLst>
      <p:ext uri="{BB962C8B-B14F-4D97-AF65-F5344CB8AC3E}">
        <p14:creationId xmlns:p14="http://schemas.microsoft.com/office/powerpoint/2010/main" val="356423218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589344-4050-497A-916C-2EE848CFDFBA}"/>
              </a:ext>
            </a:extLst>
          </p:cNvPr>
          <p:cNvSpPr>
            <a:spLocks noGrp="1"/>
          </p:cNvSpPr>
          <p:nvPr>
            <p:ph idx="1"/>
          </p:nvPr>
        </p:nvSpPr>
        <p:spPr>
          <a:xfrm>
            <a:off x="232610" y="280737"/>
            <a:ext cx="11694695" cy="6376738"/>
          </a:xfrm>
        </p:spPr>
        <p:txBody>
          <a:bodyPr>
            <a:noAutofit/>
            <a:scene3d>
              <a:camera prst="perspectiveRelaxedModerately" fov="5400000">
                <a:rot lat="19200000" lon="0" rev="0"/>
              </a:camera>
              <a:lightRig rig="threePt" dir="t"/>
            </a:scene3d>
          </a:bodyPr>
          <a:lstStyle/>
          <a:p>
            <a:pPr marL="0" indent="0" algn="just">
              <a:buNone/>
            </a:pPr>
            <a:r>
              <a:rPr lang="en-US" b="1" dirty="0">
                <a:solidFill>
                  <a:srgbClr val="FABE00"/>
                </a:solidFill>
                <a:latin typeface="News Gothic MT" panose="020B0604020202020204" pitchFamily="34" charset="0"/>
              </a:rPr>
              <a:t>In the late 1970’s the University of South Carolina plans an 800-seat performing arts center. Presently, the Iran and Nancy Koger Foundation pledges five million dollars for what becomes known as the “Ira and Nancy Koger Center for the Arts.” The </a:t>
            </a:r>
            <a:r>
              <a:rPr lang="en-US" b="1" dirty="0" err="1">
                <a:solidFill>
                  <a:srgbClr val="FABE00"/>
                </a:solidFill>
                <a:latin typeface="News Gothic MT" panose="020B0604020202020204" pitchFamily="34" charset="0"/>
              </a:rPr>
              <a:t>Kogers</a:t>
            </a:r>
            <a:r>
              <a:rPr lang="en-US" b="1" dirty="0">
                <a:solidFill>
                  <a:srgbClr val="FABE00"/>
                </a:solidFill>
                <a:latin typeface="News Gothic MT" panose="020B0604020202020204" pitchFamily="34" charset="0"/>
              </a:rPr>
              <a:t>’ donation is based on the construction cost estimate for the center.</a:t>
            </a:r>
          </a:p>
          <a:p>
            <a:pPr marL="0" indent="0" algn="just">
              <a:buNone/>
            </a:pPr>
            <a:r>
              <a:rPr lang="en-US" b="1" dirty="0">
                <a:solidFill>
                  <a:srgbClr val="FABE00"/>
                </a:solidFill>
                <a:latin typeface="News Gothic MT" panose="020B0604020202020204" pitchFamily="34" charset="0"/>
              </a:rPr>
              <a:t>USC channels the donation through the Carolina Research and Development Foundation, a non-profit corporation operating exclusively for the benefit of the University.</a:t>
            </a:r>
          </a:p>
          <a:p>
            <a:pPr marL="0" indent="0" algn="just">
              <a:buNone/>
            </a:pPr>
            <a:r>
              <a:rPr lang="en-US" b="1" dirty="0">
                <a:solidFill>
                  <a:srgbClr val="FABE00"/>
                </a:solidFill>
                <a:latin typeface="News Gothic MT" panose="020B0604020202020204" pitchFamily="34" charset="0"/>
              </a:rPr>
              <a:t>Soon, the governments of Richland County and the City of Columbia express interest in the project. They approach USC and offer to participate if the seating is increased. Plans are revised to include a 2,256-seat auditorium, and estimated construction costs rise to $15 million. </a:t>
            </a:r>
          </a:p>
          <a:p>
            <a:pPr marL="0" indent="0" algn="just">
              <a:buNone/>
            </a:pPr>
            <a:r>
              <a:rPr lang="en-US" b="1" dirty="0">
                <a:solidFill>
                  <a:srgbClr val="FABE00"/>
                </a:solidFill>
                <a:latin typeface="News Gothic MT" panose="020B0604020202020204" pitchFamily="34" charset="0"/>
              </a:rPr>
              <a:t>The City and County contribute land and pledge $5.75 million toward construction of the larger center. Combined with the Koger gift this leaves a funding shortfall of nearly five million dollars.</a:t>
            </a:r>
          </a:p>
          <a:p>
            <a:pPr marL="0" indent="0" algn="just">
              <a:buNone/>
            </a:pPr>
            <a:r>
              <a:rPr lang="en-US" b="1" dirty="0">
                <a:solidFill>
                  <a:srgbClr val="FABE00"/>
                </a:solidFill>
                <a:latin typeface="News Gothic MT" panose="020B0604020202020204" pitchFamily="34" charset="0"/>
              </a:rPr>
              <a:t>USC continues to seek private donations. CRDF plans to borrow the difference if USC will pay interest on the note. Meantime, USC asks the Commission on Higher Education to approve a lease of the Center from CRDF.</a:t>
            </a:r>
          </a:p>
          <a:p>
            <a:pPr marL="0" indent="0" algn="just">
              <a:buNone/>
            </a:pPr>
            <a:r>
              <a:rPr lang="en-US" b="1" dirty="0">
                <a:solidFill>
                  <a:srgbClr val="FABE00"/>
                </a:solidFill>
                <a:latin typeface="News Gothic MT" panose="020B0604020202020204" pitchFamily="34" charset="0"/>
              </a:rPr>
              <a:t>With CHE approval, USC asks the Budget and Control Board to approve the lease. The Board makes no commitment to recommend the lease, and directs USC to submit it for approval at some time in the future. According to the Board’s records, no lease is ever presented for its approval.</a:t>
            </a:r>
          </a:p>
          <a:p>
            <a:pPr marL="0" indent="0" algn="just">
              <a:buNone/>
            </a:pPr>
            <a:r>
              <a:rPr lang="en-US" b="1" dirty="0">
                <a:solidFill>
                  <a:srgbClr val="FABE00"/>
                </a:solidFill>
                <a:latin typeface="News Gothic MT" panose="020B0604020202020204" pitchFamily="34" charset="0"/>
              </a:rPr>
              <a:t>The General Assembly includes $300,000 as a supplemental appropriation in the 1996 budge act for the Koger Center. In September 1986 USC makes the first lease payment of $802,500 to CRDF. Construction has not begun.</a:t>
            </a:r>
          </a:p>
          <a:p>
            <a:pPr marL="0" indent="0" algn="just">
              <a:buNone/>
            </a:pPr>
            <a:r>
              <a:rPr lang="en-US" b="1" dirty="0">
                <a:solidFill>
                  <a:srgbClr val="FABE00"/>
                </a:solidFill>
                <a:latin typeface="News Gothic MT" panose="020B0604020202020204" pitchFamily="34" charset="0"/>
              </a:rPr>
              <a:t>The stage is now set for 1987….</a:t>
            </a:r>
          </a:p>
          <a:p>
            <a:endParaRPr lang="en-US" dirty="0"/>
          </a:p>
        </p:txBody>
      </p:sp>
    </p:spTree>
    <p:extLst>
      <p:ext uri="{BB962C8B-B14F-4D97-AF65-F5344CB8AC3E}">
        <p14:creationId xmlns:p14="http://schemas.microsoft.com/office/powerpoint/2010/main" val="2142193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B661FC6-864E-4717-9FA0-813D5EB701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125" y="9261"/>
            <a:ext cx="10191750" cy="6852011"/>
          </a:xfrm>
          <a:prstGeom prst="rect">
            <a:avLst/>
          </a:prstGeom>
        </p:spPr>
      </p:pic>
      <p:pic>
        <p:nvPicPr>
          <p:cNvPr id="4" name="Picture 3">
            <a:extLst>
              <a:ext uri="{FF2B5EF4-FFF2-40B4-BE49-F238E27FC236}">
                <a16:creationId xmlns:a16="http://schemas.microsoft.com/office/drawing/2014/main" id="{08A7E553-47F0-4488-AE5D-F0CD07F877D0}"/>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000124" y="9261"/>
            <a:ext cx="10191750" cy="6852011"/>
          </a:xfrm>
          <a:prstGeom prst="rect">
            <a:avLst/>
          </a:prstGeom>
        </p:spPr>
      </p:pic>
      <p:pic>
        <p:nvPicPr>
          <p:cNvPr id="13" name="Picture 12" descr="A football player running&#10;&#10;Description automatically generated">
            <a:extLst>
              <a:ext uri="{FF2B5EF4-FFF2-40B4-BE49-F238E27FC236}">
                <a16:creationId xmlns:a16="http://schemas.microsoft.com/office/drawing/2014/main" id="{45E46AB2-C245-4367-8F93-4D1C7983BE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2077" y="-9261"/>
            <a:ext cx="3767845" cy="6858000"/>
          </a:xfrm>
          <a:prstGeom prst="rect">
            <a:avLst/>
          </a:prstGeom>
        </p:spPr>
      </p:pic>
    </p:spTree>
    <p:extLst>
      <p:ext uri="{BB962C8B-B14F-4D97-AF65-F5344CB8AC3E}">
        <p14:creationId xmlns:p14="http://schemas.microsoft.com/office/powerpoint/2010/main" val="1770667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500"/>
                            </p:stCondLst>
                            <p:childTnLst>
                              <p:par>
                                <p:cTn id="13" presetID="53" presetClass="entr" presetSubtype="16" fill="hold" nodeType="afterEffect">
                                  <p:stCondLst>
                                    <p:cond delay="250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581F2AD-4E85-4262-BBD3-969706013F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657711" cy="6858000"/>
          </a:xfrm>
          <a:prstGeom prst="rect">
            <a:avLst/>
          </a:prstGeom>
        </p:spPr>
      </p:pic>
      <p:pic>
        <p:nvPicPr>
          <p:cNvPr id="7" name="Picture 6">
            <a:extLst>
              <a:ext uri="{FF2B5EF4-FFF2-40B4-BE49-F238E27FC236}">
                <a16:creationId xmlns:a16="http://schemas.microsoft.com/office/drawing/2014/main" id="{A5A929F4-B3AB-48B6-8824-30AA2CA086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95188" y="1437894"/>
            <a:ext cx="4846828" cy="3115818"/>
          </a:xfrm>
          <a:prstGeom prst="rect">
            <a:avLst/>
          </a:prstGeom>
        </p:spPr>
      </p:pic>
      <p:sp>
        <p:nvSpPr>
          <p:cNvPr id="9" name="Rectangle 8">
            <a:extLst>
              <a:ext uri="{FF2B5EF4-FFF2-40B4-BE49-F238E27FC236}">
                <a16:creationId xmlns:a16="http://schemas.microsoft.com/office/drawing/2014/main" id="{966845CE-F708-4DE4-88FA-07745165C305}"/>
              </a:ext>
            </a:extLst>
          </p:cNvPr>
          <p:cNvSpPr/>
          <p:nvPr/>
        </p:nvSpPr>
        <p:spPr>
          <a:xfrm>
            <a:off x="415586" y="4161663"/>
            <a:ext cx="11360827" cy="784098"/>
          </a:xfrm>
          <a:prstGeom prst="rect">
            <a:avLst/>
          </a:prstGeom>
          <a:solidFill>
            <a:srgbClr val="E002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SOUTH CAROLINA 20     CLEMSON 7                                       </a:t>
            </a:r>
            <a:r>
              <a:rPr lang="en-US" sz="2400" b="1" i="1" dirty="0">
                <a:latin typeface="Times New Roman" panose="02020603050405020304" pitchFamily="18" charset="0"/>
                <a:cs typeface="Times New Roman" panose="02020603050405020304" pitchFamily="18" charset="0"/>
              </a:rPr>
              <a:t>Nov. 21, 1987</a:t>
            </a:r>
          </a:p>
        </p:txBody>
      </p:sp>
    </p:spTree>
    <p:extLst>
      <p:ext uri="{BB962C8B-B14F-4D97-AF65-F5344CB8AC3E}">
        <p14:creationId xmlns:p14="http://schemas.microsoft.com/office/powerpoint/2010/main" val="1993831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heel(1)">
                                      <p:cBhvr>
                                        <p:cTn id="11" dur="2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3728</Words>
  <Application>Microsoft Office PowerPoint</Application>
  <PresentationFormat>Widescreen</PresentationFormat>
  <Paragraphs>239</Paragraphs>
  <Slides>75</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75</vt:i4>
      </vt:variant>
    </vt:vector>
  </HeadingPairs>
  <TitlesOfParts>
    <vt:vector size="82" baseType="lpstr">
      <vt:lpstr>Arial</vt:lpstr>
      <vt:lpstr>Arial</vt:lpstr>
      <vt:lpstr>Calibri</vt:lpstr>
      <vt:lpstr>Calibri Light</vt:lpstr>
      <vt:lpstr>News Gothic MT</vt:lpstr>
      <vt:lpstr>Times New Roman</vt:lpstr>
      <vt:lpstr>Office Theme</vt:lpstr>
      <vt:lpstr>The Koger Amendment</vt:lpstr>
      <vt:lpstr>PowerPoint Presentation</vt:lpstr>
      <vt:lpstr>PowerPoint Presentation</vt:lpstr>
      <vt:lpstr>Once upon a time…</vt:lpstr>
      <vt:lpstr>PowerPoint Presentation</vt:lpstr>
      <vt:lpstr>PowerPoint Presentation</vt:lpstr>
      <vt:lpstr>PowerPoint Presentation</vt:lpstr>
      <vt:lpstr>PowerPoint Presentation</vt:lpstr>
      <vt:lpstr>PowerPoint Presentation</vt:lpstr>
      <vt:lpstr>PowerPoint Presentation</vt:lpstr>
      <vt:lpstr>January 1987</vt:lpstr>
      <vt:lpstr>February 1987</vt:lpstr>
      <vt:lpstr>April 1987</vt:lpstr>
      <vt:lpstr>April 1987</vt:lpstr>
      <vt:lpstr>May 11, 1987</vt:lpstr>
      <vt:lpstr>June 22, 1987</vt:lpstr>
      <vt:lpstr>January 1988</vt:lpstr>
      <vt:lpstr>January 1989</vt:lpstr>
      <vt:lpstr>PowerPoint Presentation</vt:lpstr>
      <vt:lpstr>PowerPoint Presentation</vt:lpstr>
      <vt:lpstr>PowerPoint Presentation</vt:lpstr>
      <vt:lpstr>Application of the Code</vt:lpstr>
      <vt:lpstr>PowerPoint Presentation</vt:lpstr>
      <vt:lpstr>Application of the Code</vt:lpstr>
      <vt:lpstr>Application of the Code</vt:lpstr>
      <vt:lpstr>PowerPoint Presentation</vt:lpstr>
      <vt:lpstr>Application of the Code</vt:lpstr>
      <vt:lpstr>Koger doesn’t matter</vt:lpstr>
      <vt:lpstr>PowerPoint Presentation</vt:lpstr>
      <vt:lpstr>What Koger Says</vt:lpstr>
      <vt:lpstr>What Koger Says</vt:lpstr>
      <vt:lpstr>What Koger Says</vt:lpstr>
      <vt:lpstr>What Koger Says</vt:lpstr>
      <vt:lpstr>What Koger Says</vt:lpstr>
      <vt:lpstr>What Koger Says</vt:lpstr>
      <vt:lpstr>PowerPoint Presentation</vt:lpstr>
      <vt:lpstr>PowerPoint Presentation</vt:lpstr>
      <vt:lpstr>What Koger Says</vt:lpstr>
      <vt:lpstr>What Koger Says</vt:lpstr>
      <vt:lpstr>What Koger Says</vt:lpstr>
      <vt:lpstr>What Koger Says</vt:lpstr>
      <vt:lpstr>What Koger Says</vt:lpstr>
      <vt:lpstr>PowerPoint Presentation</vt:lpstr>
      <vt:lpstr>What Koger Means</vt:lpstr>
      <vt:lpstr>What Koger Means</vt:lpstr>
      <vt:lpstr>What Koger Means</vt:lpstr>
      <vt:lpstr>What Koger Means</vt:lpstr>
      <vt:lpstr>What Koger Means</vt:lpstr>
      <vt:lpstr>What Koger Means</vt:lpstr>
      <vt:lpstr>What Koger Means</vt:lpstr>
      <vt:lpstr>What it Means</vt:lpstr>
      <vt:lpstr>How to avoid it</vt:lpstr>
      <vt:lpstr>How to avoid it</vt:lpstr>
      <vt:lpstr>How to avoid it</vt:lpstr>
      <vt:lpstr>§ 11-35-710(A)(15)</vt:lpstr>
      <vt:lpstr>§ 11-35-710(A)(15)</vt:lpstr>
      <vt:lpstr>§ 11-35-710(A)(15)</vt:lpstr>
      <vt:lpstr>§ 11-35-710(A)(15)</vt:lpstr>
      <vt:lpstr>§ 11-35-710(A)(15)</vt:lpstr>
      <vt:lpstr>§ 11-35-710(A)(15)</vt:lpstr>
      <vt:lpstr>§ 11-35-710(A)(15)</vt:lpstr>
      <vt:lpstr>§ 11-35-710(A)(15)</vt:lpstr>
      <vt:lpstr>§ 11-35-710(A)(15)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2021-11-01T12:36:09Z</dcterms:created>
  <dcterms:modified xsi:type="dcterms:W3CDTF">2021-11-01T12:36:14Z</dcterms:modified>
</cp:coreProperties>
</file>