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67" r:id="rId2"/>
    <p:sldId id="516" r:id="rId3"/>
    <p:sldId id="518" r:id="rId4"/>
    <p:sldId id="515" r:id="rId5"/>
    <p:sldId id="486" r:id="rId6"/>
    <p:sldId id="375" r:id="rId7"/>
    <p:sldId id="401" r:id="rId8"/>
    <p:sldId id="498" r:id="rId9"/>
    <p:sldId id="501" r:id="rId10"/>
    <p:sldId id="521" r:id="rId11"/>
    <p:sldId id="522" r:id="rId12"/>
    <p:sldId id="527" r:id="rId13"/>
    <p:sldId id="523" r:id="rId14"/>
    <p:sldId id="525" r:id="rId15"/>
    <p:sldId id="528" r:id="rId16"/>
    <p:sldId id="524" r:id="rId17"/>
    <p:sldId id="526" r:id="rId18"/>
    <p:sldId id="531" r:id="rId19"/>
    <p:sldId id="529" r:id="rId20"/>
    <p:sldId id="532" r:id="rId21"/>
    <p:sldId id="533" r:id="rId22"/>
    <p:sldId id="530" r:id="rId23"/>
    <p:sldId id="499" r:id="rId24"/>
    <p:sldId id="520" r:id="rId25"/>
    <p:sldId id="502" r:id="rId26"/>
    <p:sldId id="504" r:id="rId27"/>
    <p:sldId id="468" r:id="rId28"/>
    <p:sldId id="514" r:id="rId29"/>
    <p:sldId id="404" r:id="rId30"/>
    <p:sldId id="500" r:id="rId31"/>
    <p:sldId id="395" r:id="rId32"/>
    <p:sldId id="494" r:id="rId33"/>
  </p:sldIdLst>
  <p:sldSz cx="9144000" cy="6858000" type="screen4x3"/>
  <p:notesSz cx="7004050" cy="929005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acy Adams" initials="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5" autoAdjust="0"/>
    <p:restoredTop sz="77321" autoAdjust="0"/>
  </p:normalViewPr>
  <p:slideViewPr>
    <p:cSldViewPr>
      <p:cViewPr varScale="1">
        <p:scale>
          <a:sx n="88" d="100"/>
          <a:sy n="88" d="100"/>
        </p:scale>
        <p:origin x="228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4503"/>
          </a:xfrm>
          <a:prstGeom prst="rect">
            <a:avLst/>
          </a:prstGeom>
        </p:spPr>
        <p:txBody>
          <a:bodyPr vert="horz" lIns="93090" tIns="46546" rIns="93090" bIns="46546" rtlCol="0"/>
          <a:lstStyle>
            <a:lvl1pPr algn="l">
              <a:defRPr sz="1200"/>
            </a:lvl1pPr>
          </a:lstStyle>
          <a:p>
            <a:endParaRPr lang="en-US"/>
          </a:p>
        </p:txBody>
      </p:sp>
      <p:sp>
        <p:nvSpPr>
          <p:cNvPr id="3" name="Date Placeholder 2"/>
          <p:cNvSpPr>
            <a:spLocks noGrp="1"/>
          </p:cNvSpPr>
          <p:nvPr>
            <p:ph type="dt" sz="quarter" idx="1"/>
          </p:nvPr>
        </p:nvSpPr>
        <p:spPr>
          <a:xfrm>
            <a:off x="3967341" y="1"/>
            <a:ext cx="3035088" cy="464503"/>
          </a:xfrm>
          <a:prstGeom prst="rect">
            <a:avLst/>
          </a:prstGeom>
        </p:spPr>
        <p:txBody>
          <a:bodyPr vert="horz" lIns="93090" tIns="46546" rIns="93090" bIns="46546" rtlCol="0"/>
          <a:lstStyle>
            <a:lvl1pPr algn="r">
              <a:defRPr sz="1200"/>
            </a:lvl1pPr>
          </a:lstStyle>
          <a:p>
            <a:fld id="{B42145F4-A361-455F-B9F7-68B3704E8A5A}" type="datetimeFigureOut">
              <a:rPr lang="en-US" smtClean="0"/>
              <a:t>10/25/2021</a:t>
            </a:fld>
            <a:endParaRPr lang="en-US"/>
          </a:p>
        </p:txBody>
      </p:sp>
      <p:sp>
        <p:nvSpPr>
          <p:cNvPr id="4" name="Footer Placeholder 3"/>
          <p:cNvSpPr>
            <a:spLocks noGrp="1"/>
          </p:cNvSpPr>
          <p:nvPr>
            <p:ph type="ftr" sz="quarter" idx="2"/>
          </p:nvPr>
        </p:nvSpPr>
        <p:spPr>
          <a:xfrm>
            <a:off x="0" y="8823935"/>
            <a:ext cx="3035088" cy="464503"/>
          </a:xfrm>
          <a:prstGeom prst="rect">
            <a:avLst/>
          </a:prstGeom>
        </p:spPr>
        <p:txBody>
          <a:bodyPr vert="horz" lIns="93090" tIns="46546" rIns="93090" bIns="46546"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090" tIns="46546" rIns="93090" bIns="46546" rtlCol="0" anchor="b"/>
          <a:lstStyle>
            <a:lvl1pPr algn="r">
              <a:defRPr sz="1200"/>
            </a:lvl1pPr>
          </a:lstStyle>
          <a:p>
            <a:fld id="{1ADBB37D-FD1F-48AA-ABAD-8C098F9A6866}" type="slidenum">
              <a:rPr lang="en-US" smtClean="0"/>
              <a:t>‹#›</a:t>
            </a:fld>
            <a:endParaRPr lang="en-US"/>
          </a:p>
        </p:txBody>
      </p:sp>
    </p:spTree>
    <p:extLst>
      <p:ext uri="{BB962C8B-B14F-4D97-AF65-F5344CB8AC3E}">
        <p14:creationId xmlns:p14="http://schemas.microsoft.com/office/powerpoint/2010/main" val="2590395575"/>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4503"/>
          </a:xfrm>
          <a:prstGeom prst="rect">
            <a:avLst/>
          </a:prstGeom>
        </p:spPr>
        <p:txBody>
          <a:bodyPr vert="horz" lIns="93090" tIns="46546" rIns="93090" bIns="46546" rtlCol="0"/>
          <a:lstStyle>
            <a:lvl1pPr algn="l">
              <a:defRPr sz="1200"/>
            </a:lvl1pPr>
          </a:lstStyle>
          <a:p>
            <a:endParaRPr lang="en-US"/>
          </a:p>
        </p:txBody>
      </p:sp>
      <p:sp>
        <p:nvSpPr>
          <p:cNvPr id="3" name="Date Placeholder 2"/>
          <p:cNvSpPr>
            <a:spLocks noGrp="1"/>
          </p:cNvSpPr>
          <p:nvPr>
            <p:ph type="dt" idx="1"/>
          </p:nvPr>
        </p:nvSpPr>
        <p:spPr>
          <a:xfrm>
            <a:off x="3967341" y="1"/>
            <a:ext cx="3035088" cy="464503"/>
          </a:xfrm>
          <a:prstGeom prst="rect">
            <a:avLst/>
          </a:prstGeom>
        </p:spPr>
        <p:txBody>
          <a:bodyPr vert="horz" lIns="93090" tIns="46546" rIns="93090" bIns="46546" rtlCol="0"/>
          <a:lstStyle>
            <a:lvl1pPr algn="r">
              <a:defRPr sz="1200"/>
            </a:lvl1pPr>
          </a:lstStyle>
          <a:p>
            <a:fld id="{9BB529CF-1A12-468C-9748-3A6B3C47158B}" type="datetimeFigureOut">
              <a:rPr lang="en-US" smtClean="0"/>
              <a:t>10/25/2021</a:t>
            </a:fld>
            <a:endParaRPr lang="en-US"/>
          </a:p>
        </p:txBody>
      </p:sp>
      <p:sp>
        <p:nvSpPr>
          <p:cNvPr id="4" name="Slide Image Placeholder 3"/>
          <p:cNvSpPr>
            <a:spLocks noGrp="1" noRot="1" noChangeAspect="1"/>
          </p:cNvSpPr>
          <p:nvPr>
            <p:ph type="sldImg" idx="2"/>
          </p:nvPr>
        </p:nvSpPr>
        <p:spPr>
          <a:xfrm>
            <a:off x="1179513" y="696913"/>
            <a:ext cx="4645025" cy="3484562"/>
          </a:xfrm>
          <a:prstGeom prst="rect">
            <a:avLst/>
          </a:prstGeom>
          <a:noFill/>
          <a:ln w="12700">
            <a:solidFill>
              <a:prstClr val="black"/>
            </a:solidFill>
          </a:ln>
        </p:spPr>
        <p:txBody>
          <a:bodyPr vert="horz" lIns="93090" tIns="46546" rIns="93090" bIns="46546"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090" tIns="46546" rIns="93090" bIns="465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090" tIns="46546" rIns="93090" bIns="46546"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090" tIns="46546" rIns="93090" bIns="46546" rtlCol="0" anchor="b"/>
          <a:lstStyle>
            <a:lvl1pPr algn="r">
              <a:defRPr sz="1200"/>
            </a:lvl1pPr>
          </a:lstStyle>
          <a:p>
            <a:fld id="{E7398950-DDF4-43DB-B2E4-642525FF1E12}" type="slidenum">
              <a:rPr lang="en-US" smtClean="0"/>
              <a:t>‹#›</a:t>
            </a:fld>
            <a:endParaRPr lang="en-US"/>
          </a:p>
        </p:txBody>
      </p:sp>
    </p:spTree>
    <p:extLst>
      <p:ext uri="{BB962C8B-B14F-4D97-AF65-F5344CB8AC3E}">
        <p14:creationId xmlns:p14="http://schemas.microsoft.com/office/powerpoint/2010/main" val="187574844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dhec.gov/sites/default/files/media/document/R.61-86.1.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rocurement.sc.gov/contracts/search?v=14460-9919-0-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032C0-080E-E74B-94F0-83AC5A93CCC3}" type="slidenum">
              <a:rPr lang="en-US" smtClean="0"/>
              <a:t>1</a:t>
            </a:fld>
            <a:endParaRPr lang="en-US"/>
          </a:p>
        </p:txBody>
      </p:sp>
    </p:spTree>
    <p:extLst>
      <p:ext uri="{BB962C8B-B14F-4D97-AF65-F5344CB8AC3E}">
        <p14:creationId xmlns:p14="http://schemas.microsoft.com/office/powerpoint/2010/main" val="510414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Ballasts and Lamps – Discount off of MSRP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All applicable items in the manufacturer’s catalog will be included in the contract at the same discounted rate offered</a:t>
            </a:r>
            <a:r>
              <a:rPr lang="en-US" sz="1200" b="0" i="0" dirty="0">
                <a:solidFill>
                  <a:srgbClr val="000000"/>
                </a:solidFill>
                <a:effectLst/>
                <a:latin typeface="Calibri" panose="020F0502020204030204" pitchFamily="34" charset="0"/>
              </a:rPr>
              <a:t> and awarded on the contract.</a:t>
            </a: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Many people don’t know that this contract has a recycling component to it that would be very helpful to you guys.</a:t>
            </a:r>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10</a:t>
            </a:fld>
            <a:endParaRPr lang="en-US"/>
          </a:p>
        </p:txBody>
      </p:sp>
    </p:spTree>
    <p:extLst>
      <p:ext uri="{BB962C8B-B14F-4D97-AF65-F5344CB8AC3E}">
        <p14:creationId xmlns:p14="http://schemas.microsoft.com/office/powerpoint/2010/main" val="2242165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vendors are having a hard time getting the wire mesh to reinforce the concrete pipe. Some vendors are not taking orders unless they know they can fulfill them, and two lots were not awarded because no one will bid on them. People in those areas can reach out to vendors from the other areas for assistance.</a:t>
            </a:r>
          </a:p>
          <a:p>
            <a:endParaRPr lang="en-US" b="1" i="0" dirty="0">
              <a:solidFill>
                <a:srgbClr val="000000"/>
              </a:solidFill>
              <a:effectLst/>
              <a:latin typeface="Arial" panose="020B0604020202020204" pitchFamily="34" charset="0"/>
            </a:endParaRPr>
          </a:p>
          <a:p>
            <a:r>
              <a:rPr lang="en-US" b="1" i="0" dirty="0">
                <a:solidFill>
                  <a:srgbClr val="000000"/>
                </a:solidFill>
                <a:effectLst/>
                <a:latin typeface="Arial" panose="020B0604020202020204" pitchFamily="34" charset="0"/>
              </a:rPr>
              <a:t>Below are the respective counties of the seven SCDOT Engineering Districts:</a:t>
            </a:r>
            <a:br>
              <a:rPr lang="en-US" dirty="0"/>
            </a:br>
            <a:r>
              <a:rPr lang="en-US" b="0" i="0" dirty="0">
                <a:solidFill>
                  <a:srgbClr val="000000"/>
                </a:solidFill>
                <a:effectLst/>
                <a:latin typeface="Arial" panose="020B0604020202020204" pitchFamily="34" charset="0"/>
              </a:rPr>
              <a:t>District 1 - (Kershaw, Lee, Lexington, Richland, Sumter)</a:t>
            </a:r>
            <a:br>
              <a:rPr lang="en-US" dirty="0"/>
            </a:br>
            <a:r>
              <a:rPr lang="en-US" b="0" i="0" dirty="0">
                <a:solidFill>
                  <a:srgbClr val="000000"/>
                </a:solidFill>
                <a:effectLst/>
                <a:latin typeface="Arial" panose="020B0604020202020204" pitchFamily="34" charset="0"/>
              </a:rPr>
              <a:t>District 2 - (Anderson, Abbeville, Edgefield, Greenwood, Laurens, McCormick, Newberry, Saluda)</a:t>
            </a:r>
            <a:br>
              <a:rPr lang="en-US" dirty="0"/>
            </a:br>
            <a:r>
              <a:rPr lang="en-US" b="0" i="0" dirty="0">
                <a:solidFill>
                  <a:srgbClr val="000000"/>
                </a:solidFill>
                <a:effectLst/>
                <a:latin typeface="Arial" panose="020B0604020202020204" pitchFamily="34" charset="0"/>
              </a:rPr>
              <a:t>District 3 - (Greenville, Oconee, Pickens, Spartanburg)</a:t>
            </a:r>
            <a:br>
              <a:rPr lang="en-US" dirty="0"/>
            </a:br>
            <a:r>
              <a:rPr lang="en-US" b="0" i="0" dirty="0">
                <a:solidFill>
                  <a:srgbClr val="000000"/>
                </a:solidFill>
                <a:effectLst/>
                <a:latin typeface="Arial" panose="020B0604020202020204" pitchFamily="34" charset="0"/>
              </a:rPr>
              <a:t>District 4 - (Cherokee, Chester, Chesterfield, Fairfield, Lancaster, Union, York)</a:t>
            </a:r>
            <a:br>
              <a:rPr lang="en-US" dirty="0"/>
            </a:br>
            <a:r>
              <a:rPr lang="en-US" b="0" i="0" dirty="0">
                <a:solidFill>
                  <a:srgbClr val="000000"/>
                </a:solidFill>
                <a:effectLst/>
                <a:latin typeface="Arial" panose="020B0604020202020204" pitchFamily="34" charset="0"/>
              </a:rPr>
              <a:t>District 5 - (Darlington, Dillon, Florence, Georgetown, Horry, Marion, Marlboro, Williamsburg)</a:t>
            </a:r>
            <a:br>
              <a:rPr lang="en-US" dirty="0"/>
            </a:br>
            <a:r>
              <a:rPr lang="en-US" b="0" i="0" dirty="0">
                <a:solidFill>
                  <a:srgbClr val="000000"/>
                </a:solidFill>
                <a:effectLst/>
                <a:latin typeface="Arial" panose="020B0604020202020204" pitchFamily="34" charset="0"/>
              </a:rPr>
              <a:t>District 6 - (Beaufort, Berkeley, Charleston, Colleton, Dorchester, Jasper)</a:t>
            </a:r>
            <a:br>
              <a:rPr lang="en-US" dirty="0"/>
            </a:br>
            <a:r>
              <a:rPr lang="en-US" b="0" i="0" dirty="0">
                <a:solidFill>
                  <a:srgbClr val="000000"/>
                </a:solidFill>
                <a:effectLst/>
                <a:latin typeface="Arial" panose="020B0604020202020204" pitchFamily="34" charset="0"/>
              </a:rPr>
              <a:t>District 7 - (Aiken, Allendale, Bamberg, Barnwell, Calhoun, Clarendon, Hampton, Orangeburg)</a:t>
            </a:r>
            <a:br>
              <a:rPr lang="en-US" dirty="0"/>
            </a:br>
            <a:br>
              <a:rPr lang="en-US" dirty="0"/>
            </a:br>
            <a:r>
              <a:rPr lang="en-US" b="1" i="0" dirty="0">
                <a:solidFill>
                  <a:srgbClr val="000000"/>
                </a:solidFill>
                <a:effectLst/>
                <a:latin typeface="Arial" panose="020B0604020202020204" pitchFamily="34" charset="0"/>
              </a:rPr>
              <a:t>NOTE:  We did not receive offers on District 5 &amp; District 6. No contracts are awarded for those districts.</a:t>
            </a:r>
            <a:br>
              <a:rPr lang="en-US" dirty="0"/>
            </a:br>
            <a:br>
              <a:rPr lang="en-US" dirty="0"/>
            </a:br>
            <a:r>
              <a:rPr lang="en-US" b="0" i="0" dirty="0">
                <a:solidFill>
                  <a:srgbClr val="000000"/>
                </a:solidFill>
                <a:effectLst/>
                <a:latin typeface="Arial" panose="020B0604020202020204" pitchFamily="34" charset="0"/>
              </a:rPr>
              <a:t>This solicitation requires that all manufactures be pre-qualified by SCDOT to produce concrete culvert pipe before they can be eligible to bid. It does not require bidders to be pre-qualified producers of pipe in order to bid, but rather that all pipe delivered under the proposed contract be produced by a pre-qualified manufacturer. Therefore, any supplier can bid as long as the source of the pipe is from a pre-qualified manufacturer.</a:t>
            </a:r>
            <a:br>
              <a:rPr lang="en-US" dirty="0"/>
            </a:br>
            <a:br>
              <a:rPr lang="en-US" dirty="0"/>
            </a:br>
            <a:r>
              <a:rPr lang="en-US" b="1" i="0" dirty="0">
                <a:solidFill>
                  <a:srgbClr val="000000"/>
                </a:solidFill>
                <a:effectLst/>
                <a:latin typeface="Arial" panose="020B0604020202020204" pitchFamily="34" charset="0"/>
              </a:rPr>
              <a:t>REQUESTS FOR QUALIFICATION</a:t>
            </a:r>
            <a:br>
              <a:rPr lang="en-US" dirty="0"/>
            </a:br>
            <a:r>
              <a:rPr lang="en-US" b="0" i="0" dirty="0">
                <a:solidFill>
                  <a:srgbClr val="000000"/>
                </a:solidFill>
                <a:effectLst/>
                <a:latin typeface="Arial" panose="020B0604020202020204" pitchFamily="34" charset="0"/>
              </a:rPr>
              <a:t>Producers should make a written request to be included on SCDOT QPL 69 to: Aly Hussein, </a:t>
            </a:r>
            <a:r>
              <a:rPr lang="en-US" b="0" i="0" dirty="0" err="1">
                <a:solidFill>
                  <a:srgbClr val="000000"/>
                </a:solidFill>
                <a:effectLst/>
                <a:latin typeface="Arial" panose="020B0604020202020204" pitchFamily="34" charset="0"/>
              </a:rPr>
              <a:t>Phd</a:t>
            </a:r>
            <a:r>
              <a:rPr lang="en-US" b="0" i="0" dirty="0">
                <a:solidFill>
                  <a:srgbClr val="000000"/>
                </a:solidFill>
                <a:effectLst/>
                <a:latin typeface="Arial" panose="020B0604020202020204" pitchFamily="34" charset="0"/>
              </a:rPr>
              <a:t>, PE Structural Materials Engineer S. C. Department of Transportation Office of Material &amp; Research P.O. Box 191 Columbia, S.C. 29202 803-737-6687 husseinAA@scdot.org </a:t>
            </a:r>
            <a:br>
              <a:rPr lang="en-US" dirty="0"/>
            </a:br>
            <a:br>
              <a:rPr lang="en-US" dirty="0"/>
            </a:br>
            <a:r>
              <a:rPr lang="en-US" b="0" i="0" dirty="0">
                <a:solidFill>
                  <a:srgbClr val="000000"/>
                </a:solidFill>
                <a:effectLst/>
                <a:latin typeface="Arial" panose="020B0604020202020204" pitchFamily="34" charset="0"/>
              </a:rPr>
              <a:t>Eight (8) foot concrete pipe sections as the standard for all concrete pipe purchases. Pricing for the following diameter sizes 15”, 18”, 24”, 30”, 36”, 42”, and 48” is to be listed on the bid schedule (see Section VIII). Pipe will be provided to all counties and districts as part of SCDOT and any other qualified governmental entity throughout the State of SC and delivered by highway transport trucks to job sites as directed.  The classification(s) of pipe ordered by SCDOT and other possible governmental entities will have pipe dimensions set at a minimum class of Class III. The classification of 18” RCP is to include both Class III and IV.  All pipes must be supplied with joint material as specified on Qualified Product List and SCDOT Standard Specifications.</a:t>
            </a:r>
            <a:br>
              <a:rPr lang="en-US" dirty="0"/>
            </a:br>
            <a:br>
              <a:rPr lang="en-US" dirty="0"/>
            </a:br>
            <a:r>
              <a:rPr lang="en-US" b="1" i="0" dirty="0">
                <a:solidFill>
                  <a:srgbClr val="000000"/>
                </a:solidFill>
                <a:effectLst/>
                <a:latin typeface="Arial" panose="020B0604020202020204" pitchFamily="34" charset="0"/>
              </a:rPr>
              <a:t>DELIVERY DATE -- PURCHASE ORDER (MODIFIED)</a:t>
            </a:r>
            <a:br>
              <a:rPr lang="en-US" dirty="0"/>
            </a:br>
            <a:r>
              <a:rPr lang="en-US" b="0" i="0" dirty="0">
                <a:solidFill>
                  <a:srgbClr val="000000"/>
                </a:solidFill>
                <a:effectLst/>
                <a:latin typeface="Arial" panose="020B0604020202020204" pitchFamily="34" charset="0"/>
              </a:rPr>
              <a:t>All items, except 18” Class IV, shall be delivered between seven (7) to fifteen (15) days after contractor’s receipt of the purchase order. 18” Class IV shall be delivered between fourteen (14) to thirty (30) days after contractor’s receipt of the purchase order. Required delivery for all eight (8) foot pipe diameters, except 18” Class IV is a maximum of fifteen (15) days after receipt of the purchase order. If the using governmental unit request delivery sooner than the time specified, contractor may invoice the ordering entity any additional shipping charges approved by the ordering entity on the purchase order.</a:t>
            </a:r>
            <a:br>
              <a:rPr lang="en-US" dirty="0"/>
            </a:br>
            <a:br>
              <a:rPr lang="en-US" dirty="0"/>
            </a:br>
            <a:r>
              <a:rPr lang="en-US" b="0" i="0" dirty="0">
                <a:solidFill>
                  <a:srgbClr val="000000"/>
                </a:solidFill>
                <a:effectLst/>
                <a:latin typeface="Arial" panose="020B0604020202020204" pitchFamily="34" charset="0"/>
              </a:rPr>
              <a:t>If any contractor cannot fulfill the seven (7) to thirty (30) days delivery requirement, a notice must be given within twenty-four (24) hours, either by telephone call (confirmed in writing) or facsimile, written notice or email, to the agency or government entity placing the order. Upon receipt of said notice, the ordering entity may elect to cancel its purchase order, regardless of the contractors’ production status, and source the supply elsewhere. The contractor is responsible for the difference in price between the contract price and the price procured elsewhere. It is up to each location to be responsible for any supplier that does not deliver within the terms of the contract.</a:t>
            </a:r>
            <a:br>
              <a:rPr lang="en-US" dirty="0"/>
            </a:br>
            <a:br>
              <a:rPr lang="en-US" dirty="0"/>
            </a:br>
            <a:r>
              <a:rPr lang="en-US" b="1" i="0" dirty="0">
                <a:solidFill>
                  <a:srgbClr val="000000"/>
                </a:solidFill>
                <a:effectLst/>
                <a:latin typeface="Arial" panose="020B0604020202020204" pitchFamily="34" charset="0"/>
              </a:rPr>
              <a:t>SHIPPING / RISK OF LOSS (MODIFIED)</a:t>
            </a:r>
            <a:br>
              <a:rPr lang="en-US" dirty="0"/>
            </a:br>
            <a:r>
              <a:rPr lang="en-US" b="0" i="0" dirty="0">
                <a:solidFill>
                  <a:srgbClr val="000000"/>
                </a:solidFill>
                <a:effectLst/>
                <a:latin typeface="Arial" panose="020B0604020202020204" pitchFamily="34" charset="0"/>
              </a:rPr>
              <a:t>F.O.B. Destination. Destination is the shipping dock of the Using Governmental Units' designated receiving site, or other location, as specified herein. (See Delivery clause).</a:t>
            </a:r>
            <a:br>
              <a:rPr lang="en-US" dirty="0"/>
            </a:br>
            <a:br>
              <a:rPr lang="en-US" dirty="0"/>
            </a:br>
            <a:r>
              <a:rPr lang="en-US" b="1" i="0" dirty="0">
                <a:solidFill>
                  <a:srgbClr val="000000"/>
                </a:solidFill>
                <a:effectLst/>
                <a:latin typeface="Arial" panose="020B0604020202020204" pitchFamily="34" charset="0"/>
              </a:rPr>
              <a:t>Deliveries with a minimum forty-five thousand (45,000) lbs. load are to be shipped FOB Destination.</a:t>
            </a:r>
            <a:r>
              <a:rPr lang="en-US" b="0" i="0" dirty="0">
                <a:solidFill>
                  <a:srgbClr val="000000"/>
                </a:solidFill>
                <a:effectLst/>
                <a:latin typeface="Arial" panose="020B0604020202020204" pitchFamily="34" charset="0"/>
              </a:rPr>
              <a:t> Ordering entities may mix and match pipe sizes and adjust quantities to achieve the 45,000 lbs. threshold. All pipe that is delivered shall be offloaded by contractor at the designated loading area as shown on the agency or using governmental entity’s purchase order. Title will not pass to the ordering agency/entity until the unloading process is completed.</a:t>
            </a:r>
            <a:br>
              <a:rPr lang="en-US" dirty="0"/>
            </a:br>
            <a:br>
              <a:rPr lang="en-US" dirty="0"/>
            </a:br>
            <a:r>
              <a:rPr lang="en-US" b="1" i="0" dirty="0">
                <a:solidFill>
                  <a:srgbClr val="000000"/>
                </a:solidFill>
                <a:effectLst/>
                <a:latin typeface="Arial" panose="020B0604020202020204" pitchFamily="34" charset="0"/>
              </a:rPr>
              <a:t>Individual orders for less than 45,000 lbs. shall ship these orders prepaid, add the shipping charges to the invoice as a separate item and include in the invoice total for payment by the ordering agency/entity.</a:t>
            </a:r>
            <a:r>
              <a:rPr lang="en-US" b="0" i="0" dirty="0">
                <a:solidFill>
                  <a:srgbClr val="000000"/>
                </a:solidFill>
                <a:effectLst/>
                <a:latin typeface="Arial" panose="020B0604020202020204" pitchFamily="34" charset="0"/>
              </a:rPr>
              <a:t> SCDOT and all other ordering agencies/entities also have the option of making their own pickup and delivery from the vendor/contractor’s lot, thus saving payment for the shipping charges.</a:t>
            </a:r>
            <a:br>
              <a:rPr lang="en-US" dirty="0"/>
            </a:br>
            <a:br>
              <a:rPr lang="en-US" dirty="0"/>
            </a:br>
            <a:r>
              <a:rPr lang="en-US" b="1" i="0" dirty="0">
                <a:solidFill>
                  <a:srgbClr val="000000"/>
                </a:solidFill>
                <a:effectLst/>
                <a:latin typeface="Arial" panose="020B0604020202020204" pitchFamily="34" charset="0"/>
              </a:rPr>
              <a:t>The shipper must notify the consignee twenty-four (24) hours in advance when the shipment will be delivered. If the truck does not deliver the day specified or is more than four (4) hours late of the notified time of delivery, the consignee has the right to charge the delivering company $300.00 for late delivery.</a:t>
            </a:r>
            <a:br>
              <a:rPr lang="en-US" dirty="0"/>
            </a:br>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11</a:t>
            </a:fld>
            <a:endParaRPr lang="en-US"/>
          </a:p>
        </p:txBody>
      </p:sp>
    </p:spTree>
    <p:extLst>
      <p:ext uri="{BB962C8B-B14F-4D97-AF65-F5344CB8AC3E}">
        <p14:creationId xmlns:p14="http://schemas.microsoft.com/office/powerpoint/2010/main" val="4120109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Purchase and delivery of High-Density Polyethylene (HDPE) Pipe throughout the State of South Carolina.</a:t>
            </a:r>
          </a:p>
          <a:p>
            <a:endParaRPr lang="en-US" dirty="0"/>
          </a:p>
          <a:p>
            <a:r>
              <a:rPr lang="en-US" dirty="0"/>
              <a:t>This solicitation requires that all manufacturers be pre-qualified by SCDOT to produce HDPE pipe before they can be eligible to bid. </a:t>
            </a:r>
            <a:r>
              <a:rPr lang="en-US" b="1" dirty="0"/>
              <a:t>It does not require Offerors to be pre-qualified producers of pipe in order to bid, but rather that all pipe delivered under the proposed contract be produced by a pre-qualified manufacturer</a:t>
            </a:r>
            <a:r>
              <a:rPr lang="en-US" dirty="0"/>
              <a:t>. Therefore, any supplier can bid as long as the source of the pipe is from a pre-qualified manufacturer. </a:t>
            </a:r>
          </a:p>
          <a:p>
            <a:endParaRPr lang="en-US" dirty="0"/>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12</a:t>
            </a:fld>
            <a:endParaRPr lang="en-US"/>
          </a:p>
        </p:txBody>
      </p:sp>
    </p:spTree>
    <p:extLst>
      <p:ext uri="{BB962C8B-B14F-4D97-AF65-F5344CB8AC3E}">
        <p14:creationId xmlns:p14="http://schemas.microsoft.com/office/powerpoint/2010/main" val="3667616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Cold laid asphalt concrete surface mixture is for use in maintenance patchwork. Under this contract, the Cold laid asphalt concrete surface mixture must be </a:t>
            </a:r>
            <a:r>
              <a:rPr lang="en-US" b="1" i="0" dirty="0">
                <a:solidFill>
                  <a:srgbClr val="000000"/>
                </a:solidFill>
                <a:effectLst/>
                <a:latin typeface="Arial" panose="020B0604020202020204" pitchFamily="34" charset="0"/>
              </a:rPr>
              <a:t>composed of aggregate and liquid asphalt from approved sources. Aggregates and liquid asphalt must be blended and prepared in an approved mixing plant.</a:t>
            </a:r>
            <a:r>
              <a:rPr lang="en-US" b="0" i="0" dirty="0">
                <a:solidFill>
                  <a:srgbClr val="000000"/>
                </a:solidFill>
                <a:effectLst/>
                <a:latin typeface="Arial" panose="020B0604020202020204" pitchFamily="34" charset="0"/>
              </a:rPr>
              <a:t>  This material must consist of a cold laid asphalt concrete surface mixture for use in maintenance patchwork. </a:t>
            </a:r>
          </a:p>
          <a:p>
            <a:pPr algn="l"/>
            <a:r>
              <a:rPr lang="en-US" b="0" i="0" dirty="0">
                <a:solidFill>
                  <a:srgbClr val="000000"/>
                </a:solidFill>
                <a:effectLst/>
                <a:latin typeface="Arial" panose="020B0604020202020204" pitchFamily="34" charset="0"/>
              </a:rPr>
              <a:t>Concrete Mixture Type 2 Meeting Current SCDOT Specifications</a:t>
            </a:r>
          </a:p>
          <a:p>
            <a:endParaRPr lang="en-US" dirty="0"/>
          </a:p>
          <a:p>
            <a:r>
              <a:rPr lang="en-US" b="1" i="0" dirty="0">
                <a:solidFill>
                  <a:srgbClr val="000000"/>
                </a:solidFill>
                <a:effectLst/>
                <a:latin typeface="Arial" panose="020B0604020202020204" pitchFamily="34" charset="0"/>
              </a:rPr>
              <a:t>The Contractor will be required to remove the old material if the product is deemed to have no useable value to the Department. The Resident Maintenance Engineer may deem the material is suitable for fill or other use if not used for its intended use as an asphalt surface repair patch.  </a:t>
            </a:r>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13</a:t>
            </a:fld>
            <a:endParaRPr lang="en-US"/>
          </a:p>
        </p:txBody>
      </p:sp>
    </p:spTree>
    <p:extLst>
      <p:ext uri="{BB962C8B-B14F-4D97-AF65-F5344CB8AC3E}">
        <p14:creationId xmlns:p14="http://schemas.microsoft.com/office/powerpoint/2010/main" val="590339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Arial" panose="020B0604020202020204" pitchFamily="34" charset="0"/>
              </a:rPr>
              <a:t>Water activated flexible pot-hole patch materials are for the SC Department of Transportation (SCDOT), and all other using governmental units throughout South Carolina. Product must be packaged in buckets or bags and must meet all of the requirements contained in the contract.</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Work will consist of furnishing a flexible water activated patching material that may be used “as-is” in any ambient temperature conditions typical to South Carolina for road maintenance patching operations. </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Both vendors on contract, </a:t>
            </a:r>
            <a:r>
              <a:rPr lang="en-US" b="0" i="0" dirty="0" err="1">
                <a:solidFill>
                  <a:srgbClr val="000000"/>
                </a:solidFill>
                <a:effectLst/>
                <a:latin typeface="Arial" panose="020B0604020202020204" pitchFamily="34" charset="0"/>
              </a:rPr>
              <a:t>Fortiline</a:t>
            </a:r>
            <a:r>
              <a:rPr lang="en-US" b="0" i="0" dirty="0">
                <a:solidFill>
                  <a:srgbClr val="000000"/>
                </a:solidFill>
                <a:effectLst/>
                <a:latin typeface="Arial" panose="020B0604020202020204" pitchFamily="34" charset="0"/>
              </a:rPr>
              <a:t>, Inc. &amp; </a:t>
            </a:r>
            <a:r>
              <a:rPr lang="en-US" b="0" i="0" dirty="0" err="1">
                <a:solidFill>
                  <a:srgbClr val="000000"/>
                </a:solidFill>
                <a:effectLst/>
                <a:latin typeface="Arial" panose="020B0604020202020204" pitchFamily="34" charset="0"/>
              </a:rPr>
              <a:t>SealMaster</a:t>
            </a:r>
            <a:r>
              <a:rPr lang="en-US" b="0" i="0" dirty="0">
                <a:solidFill>
                  <a:srgbClr val="000000"/>
                </a:solidFill>
                <a:effectLst/>
                <a:latin typeface="Arial" panose="020B0604020202020204" pitchFamily="34" charset="0"/>
              </a:rPr>
              <a:t>, offer the </a:t>
            </a:r>
            <a:r>
              <a:rPr lang="en-US" b="0" i="0" dirty="0" err="1">
                <a:solidFill>
                  <a:srgbClr val="000000"/>
                </a:solidFill>
                <a:effectLst/>
                <a:latin typeface="Arial" panose="020B0604020202020204" pitchFamily="34" charset="0"/>
              </a:rPr>
              <a:t>Aquaphalt</a:t>
            </a:r>
            <a:r>
              <a:rPr lang="en-US" b="0" i="0" dirty="0">
                <a:solidFill>
                  <a:srgbClr val="000000"/>
                </a:solidFill>
                <a:effectLst/>
                <a:latin typeface="Arial" panose="020B0604020202020204" pitchFamily="34" charset="0"/>
              </a:rPr>
              <a:t> brand of pothole patching material. </a:t>
            </a:r>
            <a:r>
              <a:rPr lang="en-US" b="0" i="0" dirty="0" err="1">
                <a:solidFill>
                  <a:srgbClr val="000000"/>
                </a:solidFill>
                <a:effectLst/>
                <a:latin typeface="Arial" panose="020B0604020202020204" pitchFamily="34" charset="0"/>
              </a:rPr>
              <a:t>Aquaphalt</a:t>
            </a:r>
            <a:r>
              <a:rPr lang="en-US" b="0" i="0" dirty="0">
                <a:solidFill>
                  <a:srgbClr val="000000"/>
                </a:solidFill>
                <a:effectLst/>
                <a:latin typeface="Arial" panose="020B0604020202020204" pitchFamily="34" charset="0"/>
              </a:rPr>
              <a:t> is an approved patching material manufacturer per South Carolina Department of Transportation. No substitutions may be made. All items shall be delivered no later than thirty days after contractor's receipt of the purchase order. If the using governmental unit requests delivery sooner than the time specified, contractor may invoice the order</a:t>
            </a:r>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14</a:t>
            </a:fld>
            <a:endParaRPr lang="en-US"/>
          </a:p>
        </p:txBody>
      </p:sp>
    </p:spTree>
    <p:extLst>
      <p:ext uri="{BB962C8B-B14F-4D97-AF65-F5344CB8AC3E}">
        <p14:creationId xmlns:p14="http://schemas.microsoft.com/office/powerpoint/2010/main" val="252303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This contact is not intended for large project purchases. It is intended for smaller needs (a few pieces of plywood or 2x4s, an extra bag of concrete, etc.). Total of purchases are limited to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Pcard</a:t>
            </a:r>
            <a:r>
              <a:rPr lang="en-US" sz="1800" dirty="0">
                <a:effectLst/>
                <a:latin typeface="Calibri" panose="020F0502020204030204" pitchFamily="34" charset="0"/>
                <a:ea typeface="Calibri" panose="020F0502020204030204" pitchFamily="34" charset="0"/>
                <a:cs typeface="Times New Roman" panose="02020603050405020304" pitchFamily="18" charset="0"/>
              </a:rPr>
              <a:t> limits, purchase orders cannot be used on this contract.</a:t>
            </a:r>
          </a:p>
          <a:p>
            <a:endParaRPr lang="en-US" sz="1800" dirty="0">
              <a:effectLst/>
              <a:latin typeface="Calibri" panose="020F0502020204030204" pitchFamily="34" charset="0"/>
              <a:cs typeface="Times New Roman" panose="02020603050405020304" pitchFamily="18" charset="0"/>
            </a:endParaRPr>
          </a:p>
          <a:p>
            <a:r>
              <a:rPr lang="en-US" b="1" i="0" dirty="0">
                <a:solidFill>
                  <a:srgbClr val="000000"/>
                </a:solidFill>
                <a:effectLst/>
                <a:latin typeface="Arial" panose="020B0604020202020204" pitchFamily="34" charset="0"/>
              </a:rPr>
              <a:t>Exclusions:</a:t>
            </a:r>
            <a:r>
              <a:rPr lang="en-US" b="0" i="0" dirty="0">
                <a:solidFill>
                  <a:srgbClr val="000000"/>
                </a:solidFill>
                <a:effectLst/>
                <a:latin typeface="Arial" panose="020B0604020202020204" pitchFamily="34" charset="0"/>
              </a:rPr>
              <a:t> This Participating Addendum excludes the purchase of Lamps and Ballasts; Paper Towels, Toilet Paper and Dispensers; and Can Liners; there are other Statewide Term Contracts for the purchase of these specific items. The Participating Addendum also excludes any other supplies that are similarly covered by separate Statewide Term Contracts. Please note that the Statewide Term Contracts for such products may require a minimum quantity order or may not meet a particular or exceptional operational need of a using organization (Examples: can liner that is exceptionally thick/strong or of an unusual color or size, paper products that will not fit a particular dispenser). In such situations, using entities may use this agreement to complete purchases to meet their specific operational needs. This Participating Addendum also excludes the use of Lowe’s Business Credit programs and plans.</a:t>
            </a:r>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15</a:t>
            </a:fld>
            <a:endParaRPr lang="en-US"/>
          </a:p>
        </p:txBody>
      </p:sp>
    </p:spTree>
    <p:extLst>
      <p:ext uri="{BB962C8B-B14F-4D97-AF65-F5344CB8AC3E}">
        <p14:creationId xmlns:p14="http://schemas.microsoft.com/office/powerpoint/2010/main" val="127129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FPB where offerors can submit a maximum fixed price per hourly rate for each of the referenced categories.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Offers will be accepted up to the annual anniversary date of the initial award, and will be awarded within 30 days after the annual anniversary date of the initial award.  </a:t>
            </a:r>
            <a:endParaRPr lang="en-US" sz="1800" b="1"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Contractor shall provide specific inspection and/or material testing services for a specifically identified construction project upon a Public Procurement Unit issuing to the Contractor a purchase order for services. The scope of inspection and testing services for a specific construction project shall be as described in the purchase order. The performance of Contractor's Services in response to the purchase order</a:t>
            </a: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shall commence upon the execution of the purchase order by the Owner and shall remain in effect through the duration of the construction project and the construction contractor’s completion of the punch list. Contractor shall complete inspection and testing services required by a purchase order issued within the authorized term of the Contract even though the completion date may exceed the term of the Contract.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fully completed Inspection/Material Testing Order Form, OSE Form SE-955, must accompany a purchase order issued by a State public procurement unit.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16</a:t>
            </a:fld>
            <a:endParaRPr lang="en-US"/>
          </a:p>
        </p:txBody>
      </p:sp>
    </p:spTree>
    <p:extLst>
      <p:ext uri="{BB962C8B-B14F-4D97-AF65-F5344CB8AC3E}">
        <p14:creationId xmlns:p14="http://schemas.microsoft.com/office/powerpoint/2010/main" val="1429930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IFB</a:t>
            </a:r>
          </a:p>
          <a:p>
            <a:pPr marL="0" marR="0" algn="just">
              <a:lnSpc>
                <a:spcPct val="115000"/>
              </a:lnSpc>
              <a:spcBef>
                <a:spcPts val="0"/>
              </a:spcBef>
              <a:spcAft>
                <a:spcPts val="10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Contractor will be responsible for providing Testing, Adjusting and Balancing (TAB) services as required by SC State using governmental units (UGUs). </a:t>
            </a:r>
          </a:p>
          <a:p>
            <a:pPr marL="0" marR="0" algn="just">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These services include, but are not limited to:</a:t>
            </a:r>
          </a:p>
          <a:p>
            <a:pPr marL="0" marR="0" algn="just">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342900" marR="0" lvl="0" indent="-342900" algn="just">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Measurement and verification of HVAC system performance, with required reports </a:t>
            </a:r>
          </a:p>
          <a:p>
            <a:pPr marL="342900" marR="0" lvl="0" indent="-342900" algn="just">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Restoration of HVAC systems to original, as built, performance parameters</a:t>
            </a:r>
          </a:p>
          <a:p>
            <a:pPr marL="342900" marR="0" lvl="0" indent="-342900" algn="just">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Rebalance HVAC systems to accommodate new requirements, due to:</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reconfiguration of existing space</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change in use of space</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replacement of existing equipment </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updating outside air requirements </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updating control sequences</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changing exhaust systems</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small, in-house, or IDC projects involving HVAC</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periodic mandated performance certification</a:t>
            </a:r>
          </a:p>
          <a:p>
            <a:pPr marL="742950" marR="0" lvl="1" indent="-285750" algn="just">
              <a:spcBef>
                <a:spcPts val="0"/>
              </a:spcBef>
              <a:spcAft>
                <a:spcPts val="0"/>
              </a:spcAft>
              <a:buFont typeface="Calibri" panose="020F050202020403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other ancillary work</a:t>
            </a:r>
          </a:p>
          <a:p>
            <a:pPr marL="342900" marR="0" lvl="0" indent="-342900" algn="just">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Measurement of Vibration</a:t>
            </a:r>
          </a:p>
          <a:p>
            <a:pPr marL="342900" marR="0" lvl="0" indent="-342900" algn="just">
              <a:spcBef>
                <a:spcPts val="0"/>
              </a:spcBef>
              <a:spcAft>
                <a:spcPts val="0"/>
              </a:spcAft>
              <a:buFont typeface="Symbol" panose="05050102010706020507" pitchFamily="18" charset="2"/>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Measurement of Sound </a:t>
            </a:r>
          </a:p>
          <a:p>
            <a:pPr marL="457200" marR="0" algn="just">
              <a:spcBef>
                <a:spcPts val="0"/>
              </a:spcBef>
              <a:spcAft>
                <a:spcPts val="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gn="just">
              <a:lnSpc>
                <a:spcPct val="115000"/>
              </a:lnSpc>
              <a:spcBef>
                <a:spcPts val="0"/>
              </a:spcBef>
              <a:spcAft>
                <a:spcPts val="10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Contractor and all Contractor’s technicians providing TAB services to UGUs must be certified by either AABC (Associated Air Balance Council) or NEBB (National Environmental Balancing Bureau) to perform TAB services for HVAC, water balancing and sound and vibration testing (measurement only) of equipment and systems.  </a:t>
            </a:r>
          </a:p>
          <a:p>
            <a:pPr marL="0" marR="0" algn="just">
              <a:lnSpc>
                <a:spcPct val="115000"/>
              </a:lnSpc>
              <a:spcBef>
                <a:spcPts val="0"/>
              </a:spcBef>
              <a:spcAft>
                <a:spcPts val="10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Contractor’s Lead Technician is to be an AABC certified Test, Adjust and Balance Engineer (TBE) or a NEBB certified professional in Testing Adjusting and Balancing.</a:t>
            </a:r>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17</a:t>
            </a:fld>
            <a:endParaRPr lang="en-US"/>
          </a:p>
        </p:txBody>
      </p:sp>
    </p:spTree>
    <p:extLst>
      <p:ext uri="{BB962C8B-B14F-4D97-AF65-F5344CB8AC3E}">
        <p14:creationId xmlns:p14="http://schemas.microsoft.com/office/powerpoint/2010/main" val="641820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SUBMISSION OF OFFERS </a:t>
            </a:r>
            <a:r>
              <a:rPr lang="en-US" sz="18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AFTER</a:t>
            </a: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THE INITIAL SUBMISSION DEADLINE.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During the term of this contract, the State will consider additional offers submitted for the Asbestos/Lead Paint/Mold Collection &amp; Testing Term Contract.  Vendors that wish to be considered during the contract term must submit offers to the Materials Management Office according to the instructions contained herein by the following Submission Schedule: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dirty="0">
                <a:solidFill>
                  <a:srgbClr val="FF0000"/>
                </a:solidFill>
                <a:effectLst/>
                <a:highlight>
                  <a:srgbClr val="FFFF00"/>
                </a:highligh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SUBMISSION DEADLINE 2:	NOVEMBER 19, 2021</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SUBMISSION DEADLINE 3:	MAY 19, 2022</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lnSpc>
                <a:spcPct val="107000"/>
              </a:lnSpc>
              <a:spcBef>
                <a:spcPts val="0"/>
              </a:spcBef>
              <a:spcAft>
                <a:spcPts val="0"/>
              </a:spcAft>
            </a:pPr>
            <a:r>
              <a:rPr lang="en-US" sz="1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SUBMISSION DEADLINE 4:	MAY 19, 2023</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80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800"/>
              </a:spcAft>
            </a:pPr>
            <a:r>
              <a:rPr lang="en-US" sz="1800" dirty="0">
                <a:effectLst/>
                <a:latin typeface="Times New Roman" panose="02020603050405020304" pitchFamily="18" charset="0"/>
                <a:ea typeface="Times New Roman" panose="02020603050405020304" pitchFamily="18" charset="0"/>
              </a:rPr>
              <a:t>Inspection and testing services provided under the resulting contract(s) are restricted to the specific services listed in the contract, and other services offered by the Contractor are prohibited under this contract.</a:t>
            </a:r>
          </a:p>
          <a:p>
            <a:pPr marL="0" marR="0">
              <a:spcBef>
                <a:spcPts val="0"/>
              </a:spcBef>
              <a:spcAft>
                <a:spcPts val="80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UGUs who collect their own samples ARE required to use labs that receive a contract in response to this solicitation.</a:t>
            </a:r>
            <a:endParaRPr lang="en-US" sz="1800" b="1"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b="1" dirty="0">
                <a:solidFill>
                  <a:srgbClr val="000000"/>
                </a:solidFill>
                <a:effectLst/>
                <a:latin typeface="Times New Roman" panose="02020603050405020304" pitchFamily="18" charset="0"/>
                <a:ea typeface="Calibri" panose="020F0502020204030204" pitchFamily="34" charset="0"/>
              </a:rPr>
              <a:t>LOT-1: ASBESTOS TESTING AND REPORTING</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65"/>
              </a:spcAft>
            </a:pPr>
            <a:r>
              <a:rPr lang="en-US" sz="1800" dirty="0">
                <a:solidFill>
                  <a:srgbClr val="000000"/>
                </a:solidFill>
                <a:effectLst/>
                <a:latin typeface="Times New Roman" panose="02020603050405020304" pitchFamily="18" charset="0"/>
                <a:ea typeface="Calibri" panose="020F0502020204030204" pitchFamily="34" charset="0"/>
              </a:rPr>
              <a:t>Contractor (Inspector) will be provided with the planned renovation/demolition activities in an area requiring testing.  With this information, Contractor will be expected to </a:t>
            </a:r>
            <a:r>
              <a:rPr lang="en-US" sz="1800" b="1" dirty="0">
                <a:solidFill>
                  <a:srgbClr val="000000"/>
                </a:solidFill>
                <a:effectLst/>
                <a:latin typeface="Times New Roman" panose="02020603050405020304" pitchFamily="18" charset="0"/>
                <a:ea typeface="Calibri" panose="020F0502020204030204" pitchFamily="34" charset="0"/>
              </a:rPr>
              <a:t>survey</a:t>
            </a:r>
            <a:r>
              <a:rPr lang="en-US" sz="1800" dirty="0">
                <a:solidFill>
                  <a:srgbClr val="000000"/>
                </a:solidFill>
                <a:effectLst/>
                <a:latin typeface="Times New Roman" panose="02020603050405020304" pitchFamily="18" charset="0"/>
                <a:ea typeface="Calibri" panose="020F0502020204030204" pitchFamily="34" charset="0"/>
              </a:rPr>
              <a:t>, carry out bulk </a:t>
            </a:r>
            <a:r>
              <a:rPr lang="en-US" sz="1800" b="1" dirty="0">
                <a:solidFill>
                  <a:srgbClr val="000000"/>
                </a:solidFill>
                <a:effectLst/>
                <a:latin typeface="Times New Roman" panose="02020603050405020304" pitchFamily="18" charset="0"/>
                <a:ea typeface="Calibri" panose="020F0502020204030204" pitchFamily="34" charset="0"/>
              </a:rPr>
              <a:t>sampling</a:t>
            </a:r>
            <a:r>
              <a:rPr lang="en-US" sz="1800" dirty="0">
                <a:solidFill>
                  <a:srgbClr val="000000"/>
                </a:solidFill>
                <a:effectLst/>
                <a:latin typeface="Times New Roman" panose="02020603050405020304" pitchFamily="18" charset="0"/>
                <a:ea typeface="Calibri" panose="020F0502020204030204" pitchFamily="34" charset="0"/>
              </a:rPr>
              <a:t>, and </a:t>
            </a:r>
            <a:r>
              <a:rPr lang="en-US" sz="1800" b="1" dirty="0">
                <a:solidFill>
                  <a:srgbClr val="000000"/>
                </a:solidFill>
                <a:effectLst/>
                <a:latin typeface="Times New Roman" panose="02020603050405020304" pitchFamily="18" charset="0"/>
                <a:ea typeface="Calibri" panose="020F0502020204030204" pitchFamily="34" charset="0"/>
              </a:rPr>
              <a:t>inspect</a:t>
            </a:r>
            <a:r>
              <a:rPr lang="en-US" sz="1800" dirty="0">
                <a:solidFill>
                  <a:srgbClr val="000000"/>
                </a:solidFill>
                <a:effectLst/>
                <a:latin typeface="Times New Roman" panose="02020603050405020304" pitchFamily="18" charset="0"/>
                <a:ea typeface="Calibri" panose="020F0502020204030204" pitchFamily="34" charset="0"/>
              </a:rPr>
              <a:t> for the presence of asbestos containing material in accordance with the most recent evaluation requirements of the EPA, National Emission Standards for Hazardous Air Pollutants (NESHAP), and SCDHEC asbestos inspection regulations. For any asbestos testing laboratory used, the Contractor must ensure and be able to prove that the laboratory selected is accredited under the National Voluntary Accreditation Program (NVLAP). The inspector will provide the lab’s NVLAP accreditation in the inspection report provided as part of this task (see ‘Report of Findings’ section below for more details on reporting).  The Contractor shall be able to provide:</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65"/>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expedited lab analysis within 24 hours as needed and a full report within 5 business days OR</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lab analysis within 72 hours and a full report within 30 calendar days.</a:t>
            </a:r>
          </a:p>
          <a:p>
            <a:endParaRPr lang="en-US" sz="1800" dirty="0">
              <a:effectLst/>
              <a:latin typeface="Times New Roman" panose="02020603050405020304" pitchFamily="18"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LOT-2: LEAD BASED PAINT TESTING AND REPORTING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65"/>
              </a:spcAft>
            </a:pPr>
            <a:r>
              <a:rPr lang="en-US" sz="1800" dirty="0">
                <a:solidFill>
                  <a:srgbClr val="000000"/>
                </a:solidFill>
                <a:effectLst/>
                <a:latin typeface="Times New Roman" panose="02020603050405020304" pitchFamily="18" charset="0"/>
                <a:ea typeface="Calibri" panose="020F0502020204030204" pitchFamily="34" charset="0"/>
              </a:rPr>
              <a:t>Contractor will test for the presence of Lead Based Paint by X-ray Fluorescence (XRF) Spectrum Analyzer method or Samples. Paint testing must be representative of painted surfaces in each room or area. The samples must be obtained by an inspector certified by the EPA and trained by an EPA-accredited training program. In addition, testing samples can only be processed by a NLLAP-accredited lead-based paint laboratory. The inspector will provide the lab’s National Lead Laboratory Accreditation Program (NLLAP) accreditation in the inspection report provided as part of this task (see ‘Report of Findings’ section below for more details on reporting). Contractor shall test for the presence of LBP by XRF or laboratory analysis of paint chip samples.</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65"/>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65"/>
              </a:spcAft>
            </a:pPr>
            <a:r>
              <a:rPr lang="en-US" sz="1800" dirty="0">
                <a:solidFill>
                  <a:srgbClr val="000000"/>
                </a:solidFill>
                <a:effectLst/>
                <a:latin typeface="Times New Roman" panose="02020603050405020304" pitchFamily="18" charset="0"/>
                <a:ea typeface="Calibri" panose="020F0502020204030204" pitchFamily="34" charset="0"/>
              </a:rPr>
              <a:t>The Contractor shall be able to provide:</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65"/>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expedited lab analysis within 24 hours as needed and a full report within 5 business days OR</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5"/>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lab analysis within 72 hours and a full report within 30 calendar days.</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LOT-3: LIMITED INDOOR AIR QUALITY SURVEY- MOLD TESTING AND REPORTING</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Contractor will test for the presence of fungi/microbial growth on interior building components as well as airborne fungal concentrations by carrying out a limited indoor air quality (IAQ) survey. As there are currently no established Federal or State standards for mold spore concentrations in an interior space, the composition of indoor airborne fungi is to be compared with the outdoor airborne fungi. Generally, indoor airborne fungi should align with the diversity of outdoor airborne fungi, but at lower concentrations. Sample analysis should follow analytical methods recommended by the American Industrial Hygiene Association (AIHA), the American Conference of Governmental Industrial Hygienists (ACGIH), or other professional organizations. The Contractor will provide the lab’s Environmental Microbiology Laboratory Accreditation Program (EMLAP) accreditation in the report provided as part of this task.</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The task will include:</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dirty="0">
                <a:solidFill>
                  <a:srgbClr val="000000"/>
                </a:solidFill>
                <a:effectLst/>
                <a:latin typeface="Times New Roman" panose="02020603050405020304" pitchFamily="18" charset="0"/>
                <a:ea typeface="Calibri" panose="020F0502020204030204" pitchFamily="34" charset="0"/>
              </a:rPr>
              <a:t>Visual reconnaissance of the areas of concern</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dirty="0">
                <a:solidFill>
                  <a:srgbClr val="000000"/>
                </a:solidFill>
                <a:effectLst/>
                <a:latin typeface="Times New Roman" panose="02020603050405020304" pitchFamily="18" charset="0"/>
                <a:ea typeface="Calibri" panose="020F0502020204030204" pitchFamily="34" charset="0"/>
              </a:rPr>
              <a:t>Collection of interior and exterior air samples for particulates, including fungal spores and fragments that are sent to be processed by an EMLAP-accredited laboratory.</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dirty="0">
                <a:solidFill>
                  <a:srgbClr val="000000"/>
                </a:solidFill>
                <a:effectLst/>
                <a:latin typeface="Times New Roman" panose="02020603050405020304" pitchFamily="18" charset="0"/>
                <a:ea typeface="Calibri" panose="020F0502020204030204" pitchFamily="34" charset="0"/>
              </a:rPr>
              <a:t>Measurement of general air quality including CO</a:t>
            </a:r>
            <a:r>
              <a:rPr lang="en-US" sz="1800" baseline="-25000" dirty="0">
                <a:solidFill>
                  <a:srgbClr val="000000"/>
                </a:solidFill>
                <a:effectLst/>
                <a:latin typeface="Times New Roman" panose="02020603050405020304" pitchFamily="18" charset="0"/>
                <a:ea typeface="Calibri" panose="020F0502020204030204" pitchFamily="34" charset="0"/>
              </a:rPr>
              <a:t>2</a:t>
            </a:r>
            <a:r>
              <a:rPr lang="en-US" sz="1800" dirty="0">
                <a:solidFill>
                  <a:srgbClr val="000000"/>
                </a:solidFill>
                <a:effectLst/>
                <a:latin typeface="Times New Roman" panose="02020603050405020304" pitchFamily="18" charset="0"/>
                <a:ea typeface="Calibri" panose="020F0502020204030204" pitchFamily="34" charset="0"/>
              </a:rPr>
              <a:t>, temperature, humidity, and dew point.</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dirty="0">
                <a:solidFill>
                  <a:srgbClr val="000000"/>
                </a:solidFill>
                <a:effectLst/>
                <a:latin typeface="Times New Roman" panose="02020603050405020304" pitchFamily="18" charset="0"/>
                <a:ea typeface="Calibri" panose="020F0502020204030204" pitchFamily="34" charset="0"/>
              </a:rPr>
              <a:t>Collection of tape-lift/tape slide samples of suspect fungal conditions that are sent to be processed by an EMLAP-accredited laboratory to identify mold types.</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arenR"/>
            </a:pPr>
            <a:r>
              <a:rPr lang="en-US" sz="1800" dirty="0">
                <a:solidFill>
                  <a:srgbClr val="000000"/>
                </a:solidFill>
                <a:effectLst/>
                <a:latin typeface="Times New Roman" panose="02020603050405020304" pitchFamily="18" charset="0"/>
                <a:ea typeface="Calibri" panose="020F0502020204030204" pitchFamily="34" charset="0"/>
              </a:rPr>
              <a:t>Provision of a written report of findings. (see ‘Report of Findings’ section below for more details on reporting).</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65"/>
              </a:spcAft>
            </a:pPr>
            <a:r>
              <a:rPr lang="en-US" sz="1800" dirty="0">
                <a:solidFill>
                  <a:srgbClr val="000000"/>
                </a:solidFill>
                <a:effectLst/>
                <a:latin typeface="Times New Roman" panose="02020603050405020304" pitchFamily="18" charset="0"/>
                <a:ea typeface="Calibri" panose="020F0502020204030204" pitchFamily="34" charset="0"/>
              </a:rPr>
              <a:t>The Contractor shall be able to provide:</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65"/>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expedited lab analysis within 24 hours as needed and a full Report of Findings within 5 business days OR</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5"/>
              </a:spcAft>
              <a:buFont typeface="Symbol" panose="05050102010706020507" pitchFamily="18" charset="2"/>
              <a:buChar char=""/>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lab analysis within 72 hours and a full Report of Findings within calendar 30 days</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LOT-4: RENOVATION AIR MONITORING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Contractor shall provide asbestos air monitoring during demolition of property containing asbestos materials.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Monitoring will require the services of an SCDHEC-licensed asbestos air monitor.  All samples will be collected in accordance with Federal, State, and local standards and requirements and with accepted industrial hygiene acceptable methods and procedures. The most current edition of any relevant regulation, document, or code shall be in effect for the purpose of this contract.  Where conflict among the requirements or with these specifications exist, the most stringent requirements will be utilized.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Air Monitoring must begin with background monitoring (PCM), prior to the start of asbestos removal. This will establish a baseline.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Daily air monitoring (PCM) shall be conducted during all hour’s asbestos abatement activities are performed until asbestos removal is complete. This will require the operation of air pumps around the asbestos work area by the Asbestos air monitor(s) for the entire duration of the removal project.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Following the completion of asbestos removal, final clearance (TEM) continuous air monitoring shall be conducted at the completion of the project for a minimum of 2.5 hours to determine whether space meets clean air standard for re-occupancy. Clearance is for National Emission Standards for Hazardous Air Pollutants (NESHAP) size projects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use of PCM for final clearance testing may be used as an alternative to TEM testing on smaller projects where TEM testing is legally required.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This work is not associated with the abatement contractor.   In accordance with DHEC regulations, the air monitor cannot be affiliated with the asbestos inspector or removal contractor of the same project unless he/she can provide separate licenses for each discipline (Regulation 61-86.1, Section IV,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https://www.scdhec.gov/sites/default/files/media/document/R.61-86.1.pdf)</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1" dirty="0">
                <a:solidFill>
                  <a:srgbClr val="000000"/>
                </a:solidFill>
                <a:effectLst/>
                <a:latin typeface="Times New Roman" panose="02020603050405020304" pitchFamily="18" charset="0"/>
                <a:ea typeface="Calibri" panose="020F0502020204030204" pitchFamily="34" charset="0"/>
              </a:rPr>
              <a:t>LOTS-5 through 7: LAB FEES</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The State has established three categories of lab fees:</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dirty="0">
                <a:solidFill>
                  <a:srgbClr val="000000"/>
                </a:solidFill>
                <a:effectLst/>
                <a:latin typeface="Times New Roman" panose="02020603050405020304" pitchFamily="18" charset="0"/>
                <a:ea typeface="Calibri" panose="020F0502020204030204" pitchFamily="34" charset="0"/>
              </a:rPr>
              <a:t>Asbestos Testing Lab Fees</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dirty="0">
                <a:solidFill>
                  <a:srgbClr val="000000"/>
                </a:solidFill>
                <a:effectLst/>
                <a:latin typeface="Times New Roman" panose="02020603050405020304" pitchFamily="18" charset="0"/>
                <a:ea typeface="Calibri" panose="020F0502020204030204" pitchFamily="34" charset="0"/>
              </a:rPr>
              <a:t>Lead Testing Lab Fees</a:t>
            </a:r>
            <a:endParaRPr lang="en-US" sz="1800" dirty="0">
              <a:solidFill>
                <a:srgbClr val="000000"/>
              </a:solidFill>
              <a:effectLst/>
              <a:latin typeface="Arial" panose="020B060402020202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1800" dirty="0">
                <a:solidFill>
                  <a:srgbClr val="000000"/>
                </a:solidFill>
                <a:effectLst/>
                <a:latin typeface="Times New Roman" panose="02020603050405020304" pitchFamily="18" charset="0"/>
                <a:ea typeface="Calibri" panose="020F0502020204030204" pitchFamily="34" charset="0"/>
              </a:rPr>
              <a:t>Mold Testing Lab Fees</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All labs responding to the solicitation must be accredited under the National Voluntary Accreditation Program (NVLAP) and provide proof of accreditation prior to performance.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Each category has several types of tests and turnaround times (TAT) that are common to each category, and the maximum price the State will pay for each test and associated TAT.</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 </a:t>
            </a:r>
            <a:endParaRPr lang="en-US" sz="1800"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rPr>
              <a:t>Contractors collecting samples are not restricted to use only the labs that receive a contract as a response to this solicitation. However, no matter what lab is used, the State will not pay any fees exceeding the maximum limit set by the solicitation. </a:t>
            </a:r>
            <a:endParaRPr lang="en-US" sz="1800" dirty="0">
              <a:solidFill>
                <a:srgbClr val="000000"/>
              </a:solidFill>
              <a:effectLst/>
              <a:latin typeface="Arial" panose="020B0604020202020204" pitchFamily="34" charset="0"/>
              <a:ea typeface="Calibri" panose="020F0502020204030204" pitchFamily="34" charset="0"/>
            </a:endParaRPr>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18</a:t>
            </a:fld>
            <a:endParaRPr lang="en-US"/>
          </a:p>
        </p:txBody>
      </p:sp>
    </p:spTree>
    <p:extLst>
      <p:ext uri="{BB962C8B-B14F-4D97-AF65-F5344CB8AC3E}">
        <p14:creationId xmlns:p14="http://schemas.microsoft.com/office/powerpoint/2010/main" val="230302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relatively new, and you guys may not know about it yet. </a:t>
            </a: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effectLst/>
                <a:latin typeface="Calibri" panose="020F0502020204030204" pitchFamily="34" charset="0"/>
                <a:cs typeface="Times New Roman" panose="02020603050405020304" pitchFamily="18" charset="0"/>
              </a:rPr>
              <a:t>Sunbelt Rentals, Inc. and United Rentals (North America), Inc.</a:t>
            </a:r>
          </a:p>
          <a:p>
            <a:r>
              <a:rPr lang="en-US" sz="1800" dirty="0">
                <a:effectLst/>
                <a:latin typeface="Calibri" panose="020F0502020204030204" pitchFamily="34" charset="0"/>
                <a:cs typeface="Times New Roman" panose="02020603050405020304" pitchFamily="18" charset="0"/>
              </a:rPr>
              <a:t>Dozers, excavators, dump truck, fork lifts and so much more.</a:t>
            </a:r>
          </a:p>
          <a:p>
            <a:endParaRPr lang="en-US" sz="18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you start to use these contracts we would like to know if there is equipment you are renting that is NOT covered by these contracts.</a:t>
            </a:r>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19</a:t>
            </a:fld>
            <a:endParaRPr lang="en-US"/>
          </a:p>
        </p:txBody>
      </p:sp>
    </p:spTree>
    <p:extLst>
      <p:ext uri="{BB962C8B-B14F-4D97-AF65-F5344CB8AC3E}">
        <p14:creationId xmlns:p14="http://schemas.microsoft.com/office/powerpoint/2010/main" val="597587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2043259-A5B3-418E-8535-2C5A9D80B4D1}" type="datetime1">
              <a:rPr lang="en-US" smtClean="0"/>
              <a:t>10/25/2021</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2</a:t>
            </a:fld>
            <a:endParaRPr lang="en-US"/>
          </a:p>
        </p:txBody>
      </p:sp>
    </p:spTree>
    <p:extLst>
      <p:ext uri="{BB962C8B-B14F-4D97-AF65-F5344CB8AC3E}">
        <p14:creationId xmlns:p14="http://schemas.microsoft.com/office/powerpoint/2010/main" val="210987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dirty="0"/>
              <a:t>Box trucks are a separate STC we will talk about next.</a:t>
            </a:r>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20</a:t>
            </a:fld>
            <a:endParaRPr lang="en-US"/>
          </a:p>
        </p:txBody>
      </p:sp>
    </p:spTree>
    <p:extLst>
      <p:ext uri="{BB962C8B-B14F-4D97-AF65-F5344CB8AC3E}">
        <p14:creationId xmlns:p14="http://schemas.microsoft.com/office/powerpoint/2010/main" val="2965067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Id3"/>
              </a:rPr>
              <a:t>Large Truck/Cargo Van Rentals</a:t>
            </a:r>
            <a:r>
              <a:rPr lang="en-US" sz="1800" u="sng"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1800" dirty="0">
                <a:effectLst/>
                <a:latin typeface="Calibri" panose="020F0502020204030204" pitchFamily="34" charset="0"/>
                <a:ea typeface="Calibri" panose="020F0502020204030204" pitchFamily="34" charset="0"/>
                <a:cs typeface="Times New Roman" panose="02020603050405020304" pitchFamily="18" charset="0"/>
              </a:rPr>
              <a:t>Includes box trucks, box trucks with lifts, HD pickups,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Stakebed</a:t>
            </a:r>
            <a:r>
              <a:rPr lang="en-US" sz="1800" dirty="0">
                <a:effectLst/>
                <a:latin typeface="Calibri" panose="020F0502020204030204" pitchFamily="34" charset="0"/>
                <a:ea typeface="Calibri" panose="020F0502020204030204" pitchFamily="34" charset="0"/>
                <a:cs typeface="Times New Roman" panose="02020603050405020304" pitchFamily="18" charset="0"/>
              </a:rPr>
              <a:t> trucks and cargo vans.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Arial" panose="020B0604020202020204" pitchFamily="34" charset="0"/>
              </a:rPr>
              <a:t>Mileage:</a:t>
            </a:r>
            <a:r>
              <a:rPr lang="en-US" sz="2800" b="0" i="0" dirty="0">
                <a:solidFill>
                  <a:srgbClr val="000000"/>
                </a:solidFill>
                <a:effectLst/>
                <a:latin typeface="Arial" panose="020B0604020202020204" pitchFamily="34" charset="0"/>
              </a:rPr>
              <a:t> All rates include a minimum number of miles (Daily-150 miles, Weekly-1050 miles, Monthly-2200 miles). The per mile rate applies once the minimum number of miles is exceeded.</a:t>
            </a:r>
            <a:br>
              <a:rPr lang="en-US" sz="2800" dirty="0"/>
            </a:br>
            <a:br>
              <a:rPr lang="en-US" sz="2800" dirty="0"/>
            </a:br>
            <a:r>
              <a:rPr lang="en-US" sz="2800" b="1" i="0" dirty="0">
                <a:solidFill>
                  <a:srgbClr val="000000"/>
                </a:solidFill>
                <a:effectLst/>
                <a:latin typeface="Arial" panose="020B0604020202020204" pitchFamily="34" charset="0"/>
              </a:rPr>
              <a:t>Authorized Drivers:</a:t>
            </a:r>
            <a:r>
              <a:rPr lang="en-US" sz="2800" b="0" i="0" dirty="0">
                <a:solidFill>
                  <a:srgbClr val="000000"/>
                </a:solidFill>
                <a:effectLst/>
                <a:latin typeface="Arial" panose="020B0604020202020204" pitchFamily="34" charset="0"/>
              </a:rPr>
              <a:t> Minimum age for the Cargo Van class is 18 years old. The Contractor, at their discretion, may require a minimum age of 21 for all other classes.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21</a:t>
            </a:fld>
            <a:endParaRPr lang="en-US"/>
          </a:p>
        </p:txBody>
      </p:sp>
    </p:spTree>
    <p:extLst>
      <p:ext uri="{BB962C8B-B14F-4D97-AF65-F5344CB8AC3E}">
        <p14:creationId xmlns:p14="http://schemas.microsoft.com/office/powerpoint/2010/main" val="26772635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designed primarily for emergency use, but it is not limited to just that. Bags can be purchased empty or filled, and pricing is based on type and delivery times.</a:t>
            </a:r>
          </a:p>
          <a:p>
            <a:pPr marL="0" marR="0">
              <a:spcBef>
                <a:spcPts val="0"/>
              </a:spcBef>
              <a:spcAft>
                <a:spcPts val="800"/>
              </a:spcAft>
            </a:pPr>
            <a:endParaRPr lang="en-US" sz="1800" dirty="0">
              <a:effectLst/>
              <a:latin typeface="Calibri" panose="020F0502020204030204" pitchFamily="34" charset="0"/>
              <a:cs typeface="Times New Roman" panose="02020603050405020304" pitchFamily="18" charset="0"/>
            </a:endParaRPr>
          </a:p>
          <a:p>
            <a:pPr algn="l">
              <a:buFont typeface="+mj-lt"/>
              <a:buAutoNum type="arabicPeriod"/>
            </a:pPr>
            <a:r>
              <a:rPr lang="en-US" b="0" i="0" dirty="0">
                <a:solidFill>
                  <a:srgbClr val="000000"/>
                </a:solidFill>
                <a:effectLst/>
                <a:latin typeface="Arial" panose="020B0604020202020204" pitchFamily="34" charset="0"/>
              </a:rPr>
              <a:t>This contract IS NOT limited for use only during support of emergency operations. It is available for use </a:t>
            </a:r>
            <a:r>
              <a:rPr lang="en-US" b="0" i="0" u="sng" dirty="0">
                <a:solidFill>
                  <a:srgbClr val="000000"/>
                </a:solidFill>
                <a:effectLst/>
                <a:latin typeface="Arial" panose="020B0604020202020204" pitchFamily="34" charset="0"/>
              </a:rPr>
              <a:t>at any time</a:t>
            </a:r>
            <a:r>
              <a:rPr lang="en-US" b="0" i="0" dirty="0">
                <a:solidFill>
                  <a:srgbClr val="000000"/>
                </a:solidFill>
                <a:effectLst/>
                <a:latin typeface="Arial" panose="020B0604020202020204" pitchFamily="34" charset="0"/>
              </a:rPr>
              <a:t> during the contract.</a:t>
            </a:r>
            <a:br>
              <a:rPr lang="en-US" dirty="0"/>
            </a:br>
            <a:br>
              <a:rPr lang="en-US" dirty="0"/>
            </a:br>
            <a:r>
              <a:rPr lang="en-US" b="0" i="0" dirty="0">
                <a:solidFill>
                  <a:srgbClr val="000000"/>
                </a:solidFill>
                <a:effectLst/>
                <a:latin typeface="Arial" panose="020B0604020202020204" pitchFamily="34" charset="0"/>
              </a:rPr>
              <a:t>Under normal operating conditions, all deliveries shall be made and all services provided to the location specified by the Using Governmental Unit in its purchase order.</a:t>
            </a:r>
            <a:br>
              <a:rPr lang="en-US" dirty="0"/>
            </a:br>
            <a:br>
              <a:rPr lang="en-US" dirty="0"/>
            </a:br>
            <a:r>
              <a:rPr lang="en-US" b="1" i="0" dirty="0">
                <a:solidFill>
                  <a:srgbClr val="FF0000"/>
                </a:solidFill>
                <a:effectLst/>
                <a:latin typeface="Arial" panose="020B0604020202020204" pitchFamily="34" charset="0"/>
              </a:rPr>
              <a:t>Although a statewide contract, during declared emergencies in South Carolina, The South Carolina Emergency Management Division may choose to prioritize purchases to ensure sandbags are delivered to locations which support the State Flood Response Plan.</a:t>
            </a:r>
            <a:br>
              <a:rPr lang="en-US" dirty="0"/>
            </a:br>
            <a:br>
              <a:rPr lang="en-US" dirty="0"/>
            </a:br>
            <a:r>
              <a:rPr lang="en-US" b="0" i="0" dirty="0">
                <a:solidFill>
                  <a:srgbClr val="000000"/>
                </a:solidFill>
                <a:effectLst/>
                <a:latin typeface="Arial" panose="020B0604020202020204" pitchFamily="34" charset="0"/>
              </a:rPr>
              <a:t>During “State of Emergency” operations, contractors shall have the capability to arrange for pick-up or deliver empty or pre-filled sandbags throughout the state.</a:t>
            </a:r>
            <a:br>
              <a:rPr lang="en-US" dirty="0"/>
            </a:br>
            <a:br>
              <a:rPr lang="en-US" dirty="0"/>
            </a:br>
            <a:r>
              <a:rPr lang="en-US" b="1" i="0" dirty="0">
                <a:solidFill>
                  <a:srgbClr val="000000"/>
                </a:solidFill>
                <a:effectLst/>
                <a:latin typeface="Arial" panose="020B0604020202020204" pitchFamily="34" charset="0"/>
              </a:rPr>
              <a:t>ADDITIONAL CONSIDERATIONS:  </a:t>
            </a:r>
            <a:r>
              <a:rPr lang="en-US" b="0" i="0" dirty="0">
                <a:solidFill>
                  <a:srgbClr val="000000"/>
                </a:solidFill>
                <a:effectLst/>
                <a:latin typeface="Arial" panose="020B0604020202020204" pitchFamily="34" charset="0"/>
              </a:rPr>
              <a:t>Contractor shall be responsible for the replacement of, and or any costs associated with the clean-up of any PRE-FILLED sandbags which are not properly and securely palletized and or prepared for shipping and are damaged or destroyed during transport.</a:t>
            </a:r>
          </a:p>
          <a:p>
            <a:pPr algn="l">
              <a:buFont typeface="+mj-lt"/>
              <a:buAutoNum type="arabicPeriod"/>
            </a:pPr>
            <a:r>
              <a:rPr lang="en-US" b="0" i="0" dirty="0">
                <a:solidFill>
                  <a:srgbClr val="000000"/>
                </a:solidFill>
                <a:effectLst/>
                <a:latin typeface="Arial" panose="020B0604020202020204" pitchFamily="34" charset="0"/>
              </a:rPr>
              <a:t>Loading assets (fork lifts, etc.) will be provided by the contractor, at the loading point, with no additional charge to the State.</a:t>
            </a:r>
          </a:p>
          <a:p>
            <a:pPr algn="l">
              <a:buFont typeface="+mj-lt"/>
              <a:buAutoNum type="arabicPeriod"/>
            </a:pPr>
            <a:r>
              <a:rPr lang="en-US" b="0" i="0" dirty="0">
                <a:solidFill>
                  <a:srgbClr val="000000"/>
                </a:solidFill>
                <a:effectLst/>
                <a:latin typeface="Arial" panose="020B0604020202020204" pitchFamily="34" charset="0"/>
              </a:rPr>
              <a:t>Delivery shall require the Contractor to perform the off-loading of sandbags at the point of delivery, unless otherwise stated by the ordering entity.</a:t>
            </a:r>
          </a:p>
          <a:p>
            <a:pPr algn="l">
              <a:buFont typeface="+mj-lt"/>
              <a:buAutoNum type="arabicPeriod"/>
            </a:pPr>
            <a:r>
              <a:rPr lang="en-US" b="0" i="0" dirty="0">
                <a:solidFill>
                  <a:srgbClr val="000000"/>
                </a:solidFill>
                <a:effectLst/>
                <a:latin typeface="Arial" panose="020B0604020202020204" pitchFamily="34" charset="0"/>
              </a:rPr>
              <a:t>During State of Emergency operating conditions, contractors shall provide emergency contact information and be available to fulfill orders from The South Carolina Emergency Management Division, or its designee, 24 hours a day, 7 days a week.</a:t>
            </a:r>
          </a:p>
          <a:p>
            <a:pPr marL="0" marR="0">
              <a:spcBef>
                <a:spcPts val="0"/>
              </a:spcBef>
              <a:spcAft>
                <a:spcPts val="800"/>
              </a:spcAft>
            </a:pPr>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22</a:t>
            </a:fld>
            <a:endParaRPr lang="en-US"/>
          </a:p>
        </p:txBody>
      </p:sp>
    </p:spTree>
    <p:extLst>
      <p:ext uri="{BB962C8B-B14F-4D97-AF65-F5344CB8AC3E}">
        <p14:creationId xmlns:p14="http://schemas.microsoft.com/office/powerpoint/2010/main" val="2717314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DE986476-813A-4228-94B8-C5110C1017F5}"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23</a:t>
            </a:fld>
            <a:endParaRPr lang="en-US"/>
          </a:p>
        </p:txBody>
      </p:sp>
    </p:spTree>
    <p:extLst>
      <p:ext uri="{BB962C8B-B14F-4D97-AF65-F5344CB8AC3E}">
        <p14:creationId xmlns:p14="http://schemas.microsoft.com/office/powerpoint/2010/main" val="31469645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DE986476-813A-4228-94B8-C5110C1017F5}"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24</a:t>
            </a:fld>
            <a:endParaRPr lang="en-US"/>
          </a:p>
        </p:txBody>
      </p:sp>
    </p:spTree>
    <p:extLst>
      <p:ext uri="{BB962C8B-B14F-4D97-AF65-F5344CB8AC3E}">
        <p14:creationId xmlns:p14="http://schemas.microsoft.com/office/powerpoint/2010/main" val="38116791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 not see something you know there is a great demand for, let us know.  We are happy to consider new state term contracts when we can validate enough usage and when we can validate the market is stable enough to maintain fixed pricing.  </a:t>
            </a:r>
          </a:p>
          <a:p>
            <a:endParaRPr lang="en-US" dirty="0"/>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25</a:t>
            </a:fld>
            <a:endParaRPr lang="en-US"/>
          </a:p>
        </p:txBody>
      </p:sp>
    </p:spTree>
    <p:extLst>
      <p:ext uri="{BB962C8B-B14F-4D97-AF65-F5344CB8AC3E}">
        <p14:creationId xmlns:p14="http://schemas.microsoft.com/office/powerpoint/2010/main" val="2345162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5B2340B8-E028-40F7-89F8-9A6EFA266B10}"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26</a:t>
            </a:fld>
            <a:endParaRPr lang="en-US"/>
          </a:p>
        </p:txBody>
      </p:sp>
    </p:spTree>
    <p:extLst>
      <p:ext uri="{BB962C8B-B14F-4D97-AF65-F5344CB8AC3E}">
        <p14:creationId xmlns:p14="http://schemas.microsoft.com/office/powerpoint/2010/main" val="1781460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4181">
              <a:defRPr sz="2400">
                <a:solidFill>
                  <a:schemeClr val="tx1"/>
                </a:solidFill>
                <a:latin typeface="Times New Roman" pitchFamily="18" charset="0"/>
              </a:defRPr>
            </a:lvl1pPr>
            <a:lvl2pPr marL="739456" indent="-283926" defTabSz="914181">
              <a:defRPr sz="2400">
                <a:solidFill>
                  <a:schemeClr val="tx1"/>
                </a:solidFill>
                <a:latin typeface="Times New Roman" pitchFamily="18" charset="0"/>
              </a:defRPr>
            </a:lvl2pPr>
            <a:lvl3pPr marL="1137266" indent="-226206" defTabSz="914181">
              <a:defRPr sz="2400">
                <a:solidFill>
                  <a:schemeClr val="tx1"/>
                </a:solidFill>
                <a:latin typeface="Times New Roman" pitchFamily="18" charset="0"/>
              </a:defRPr>
            </a:lvl3pPr>
            <a:lvl4pPr marL="1592795" indent="-226206" defTabSz="914181">
              <a:defRPr sz="2400">
                <a:solidFill>
                  <a:schemeClr val="tx1"/>
                </a:solidFill>
                <a:latin typeface="Times New Roman" pitchFamily="18" charset="0"/>
              </a:defRPr>
            </a:lvl4pPr>
            <a:lvl5pPr marL="2048325" indent="-226206" defTabSz="914181">
              <a:defRPr sz="2400">
                <a:solidFill>
                  <a:schemeClr val="tx1"/>
                </a:solidFill>
                <a:latin typeface="Times New Roman" pitchFamily="18" charset="0"/>
              </a:defRPr>
            </a:lvl5pPr>
            <a:lvl6pPr marL="2497614" indent="-226206" defTabSz="914181" eaLnBrk="0" fontAlgn="base" hangingPunct="0">
              <a:spcBef>
                <a:spcPct val="0"/>
              </a:spcBef>
              <a:spcAft>
                <a:spcPct val="0"/>
              </a:spcAft>
              <a:defRPr sz="2400">
                <a:solidFill>
                  <a:schemeClr val="tx1"/>
                </a:solidFill>
                <a:latin typeface="Times New Roman" pitchFamily="18" charset="0"/>
              </a:defRPr>
            </a:lvl6pPr>
            <a:lvl7pPr marL="2946906" indent="-226206" defTabSz="914181" eaLnBrk="0" fontAlgn="base" hangingPunct="0">
              <a:spcBef>
                <a:spcPct val="0"/>
              </a:spcBef>
              <a:spcAft>
                <a:spcPct val="0"/>
              </a:spcAft>
              <a:defRPr sz="2400">
                <a:solidFill>
                  <a:schemeClr val="tx1"/>
                </a:solidFill>
                <a:latin typeface="Times New Roman" pitchFamily="18" charset="0"/>
              </a:defRPr>
            </a:lvl7pPr>
            <a:lvl8pPr marL="3396195" indent="-226206" defTabSz="914181" eaLnBrk="0" fontAlgn="base" hangingPunct="0">
              <a:spcBef>
                <a:spcPct val="0"/>
              </a:spcBef>
              <a:spcAft>
                <a:spcPct val="0"/>
              </a:spcAft>
              <a:defRPr sz="2400">
                <a:solidFill>
                  <a:schemeClr val="tx1"/>
                </a:solidFill>
                <a:latin typeface="Times New Roman" pitchFamily="18" charset="0"/>
              </a:defRPr>
            </a:lvl8pPr>
            <a:lvl9pPr marL="3845484" indent="-226206" defTabSz="914181" eaLnBrk="0" fontAlgn="base" hangingPunct="0">
              <a:spcBef>
                <a:spcPct val="0"/>
              </a:spcBef>
              <a:spcAft>
                <a:spcPct val="0"/>
              </a:spcAft>
              <a:defRPr sz="2400">
                <a:solidFill>
                  <a:schemeClr val="tx1"/>
                </a:solidFill>
                <a:latin typeface="Times New Roman" pitchFamily="18" charset="0"/>
              </a:defRPr>
            </a:lvl9pPr>
          </a:lstStyle>
          <a:p>
            <a:fld id="{7998BBE8-94F3-41E5-B51C-FD1BFE73A09E}" type="slidenum">
              <a:rPr lang="en-US" altLang="en-US" sz="1200"/>
              <a:pPr/>
              <a:t>27</a:t>
            </a:fld>
            <a:endParaRPr lang="en-US" altLang="en-US" sz="1200"/>
          </a:p>
        </p:txBody>
      </p:sp>
      <p:sp>
        <p:nvSpPr>
          <p:cNvPr id="93187" name="Rectangle 2"/>
          <p:cNvSpPr>
            <a:spLocks noGrp="1" noRot="1" noChangeAspect="1" noChangeArrowheads="1" noTextEdit="1"/>
          </p:cNvSpPr>
          <p:nvPr>
            <p:ph type="sldImg"/>
          </p:nvPr>
        </p:nvSpPr>
        <p:spPr>
          <a:xfrm>
            <a:off x="1179513" y="696913"/>
            <a:ext cx="4645025" cy="3484562"/>
          </a:xfrm>
          <a:ln/>
        </p:spPr>
      </p:sp>
      <p:sp>
        <p:nvSpPr>
          <p:cNvPr id="93188" name="Rectangle 3"/>
          <p:cNvSpPr>
            <a:spLocks noGrp="1" noChangeArrowheads="1"/>
          </p:cNvSpPr>
          <p:nvPr>
            <p:ph type="body" idx="1"/>
          </p:nvPr>
        </p:nvSpPr>
        <p:spPr>
          <a:noFill/>
        </p:spPr>
        <p:txBody>
          <a:bodyPr/>
          <a:lstStyle/>
          <a:p>
            <a:r>
              <a:rPr lang="en-US" altLang="en-US" dirty="0"/>
              <a:t>As we are conducting market research to create new contracts and/or renew existing we communicate that using our Dispatches Newsletter.  It is published monthly and is a free publication.  </a:t>
            </a:r>
          </a:p>
        </p:txBody>
      </p:sp>
    </p:spTree>
    <p:extLst>
      <p:ext uri="{BB962C8B-B14F-4D97-AF65-F5344CB8AC3E}">
        <p14:creationId xmlns:p14="http://schemas.microsoft.com/office/powerpoint/2010/main" val="1839772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fld id="{EC624907-FF6B-4464-BC5B-CCDD8CB52997}"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28</a:t>
            </a:fld>
            <a:endParaRPr lang="en-US"/>
          </a:p>
        </p:txBody>
      </p:sp>
    </p:spTree>
    <p:extLst>
      <p:ext uri="{BB962C8B-B14F-4D97-AF65-F5344CB8AC3E}">
        <p14:creationId xmlns:p14="http://schemas.microsoft.com/office/powerpoint/2010/main" val="27787718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defTabSz="880750">
              <a:defRPr/>
            </a:pPr>
            <a:fld id="{8C5FBA2B-6235-4390-ACD6-55EEFDEB024A}" type="datetime1">
              <a:rPr lang="en-US">
                <a:solidFill>
                  <a:prstClr val="black"/>
                </a:solidFill>
              </a:rPr>
              <a:pPr defTabSz="880750">
                <a:defRPr/>
              </a:pPr>
              <a:t>10/25/2021</a:t>
            </a:fld>
            <a:endParaRPr lang="en-US">
              <a:solidFill>
                <a:prstClr val="black"/>
              </a:solidFill>
            </a:endParaRPr>
          </a:p>
        </p:txBody>
      </p:sp>
      <p:sp>
        <p:nvSpPr>
          <p:cNvPr id="5" name="Slide Number Placeholder 4"/>
          <p:cNvSpPr>
            <a:spLocks noGrp="1"/>
          </p:cNvSpPr>
          <p:nvPr>
            <p:ph type="sldNum" sz="quarter" idx="11"/>
          </p:nvPr>
        </p:nvSpPr>
        <p:spPr/>
        <p:txBody>
          <a:bodyPr/>
          <a:lstStyle/>
          <a:p>
            <a:pPr defTabSz="880750">
              <a:defRPr/>
            </a:pPr>
            <a:fld id="{E7398950-DDF4-43DB-B2E4-642525FF1E12}" type="slidenum">
              <a:rPr lang="en-US">
                <a:solidFill>
                  <a:prstClr val="black"/>
                </a:solidFill>
              </a:rPr>
              <a:pPr defTabSz="880750">
                <a:defRPr/>
              </a:pPr>
              <a:t>29</a:t>
            </a:fld>
            <a:endParaRPr lang="en-US">
              <a:solidFill>
                <a:prstClr val="black"/>
              </a:solidFill>
            </a:endParaRPr>
          </a:p>
        </p:txBody>
      </p:sp>
    </p:spTree>
    <p:extLst>
      <p:ext uri="{BB962C8B-B14F-4D97-AF65-F5344CB8AC3E}">
        <p14:creationId xmlns:p14="http://schemas.microsoft.com/office/powerpoint/2010/main" val="1503990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2043259-A5B3-418E-8535-2C5A9D80B4D1}" type="datetime1">
              <a:rPr lang="en-US" smtClean="0"/>
              <a:t>10/25/2021</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3</a:t>
            </a:fld>
            <a:endParaRPr lang="en-US"/>
          </a:p>
        </p:txBody>
      </p:sp>
    </p:spTree>
    <p:extLst>
      <p:ext uri="{BB962C8B-B14F-4D97-AF65-F5344CB8AC3E}">
        <p14:creationId xmlns:p14="http://schemas.microsoft.com/office/powerpoint/2010/main" val="2972768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defTabSz="914181">
              <a:defRPr sz="2400">
                <a:solidFill>
                  <a:schemeClr val="tx1"/>
                </a:solidFill>
                <a:latin typeface="Times New Roman" pitchFamily="18" charset="0"/>
              </a:defRPr>
            </a:lvl1pPr>
            <a:lvl2pPr marL="739456" indent="-283926" defTabSz="914181">
              <a:defRPr sz="2400">
                <a:solidFill>
                  <a:schemeClr val="tx1"/>
                </a:solidFill>
                <a:latin typeface="Times New Roman" pitchFamily="18" charset="0"/>
              </a:defRPr>
            </a:lvl2pPr>
            <a:lvl3pPr marL="1137266" indent="-226206" defTabSz="914181">
              <a:defRPr sz="2400">
                <a:solidFill>
                  <a:schemeClr val="tx1"/>
                </a:solidFill>
                <a:latin typeface="Times New Roman" pitchFamily="18" charset="0"/>
              </a:defRPr>
            </a:lvl3pPr>
            <a:lvl4pPr marL="1592795" indent="-226206" defTabSz="914181">
              <a:defRPr sz="2400">
                <a:solidFill>
                  <a:schemeClr val="tx1"/>
                </a:solidFill>
                <a:latin typeface="Times New Roman" pitchFamily="18" charset="0"/>
              </a:defRPr>
            </a:lvl4pPr>
            <a:lvl5pPr marL="2048325" indent="-226206" defTabSz="914181">
              <a:defRPr sz="2400">
                <a:solidFill>
                  <a:schemeClr val="tx1"/>
                </a:solidFill>
                <a:latin typeface="Times New Roman" pitchFamily="18" charset="0"/>
              </a:defRPr>
            </a:lvl5pPr>
            <a:lvl6pPr marL="2497614" indent="-226206" defTabSz="914181" eaLnBrk="0" fontAlgn="base" hangingPunct="0">
              <a:spcBef>
                <a:spcPct val="0"/>
              </a:spcBef>
              <a:spcAft>
                <a:spcPct val="0"/>
              </a:spcAft>
              <a:defRPr sz="2400">
                <a:solidFill>
                  <a:schemeClr val="tx1"/>
                </a:solidFill>
                <a:latin typeface="Times New Roman" pitchFamily="18" charset="0"/>
              </a:defRPr>
            </a:lvl6pPr>
            <a:lvl7pPr marL="2946906" indent="-226206" defTabSz="914181" eaLnBrk="0" fontAlgn="base" hangingPunct="0">
              <a:spcBef>
                <a:spcPct val="0"/>
              </a:spcBef>
              <a:spcAft>
                <a:spcPct val="0"/>
              </a:spcAft>
              <a:defRPr sz="2400">
                <a:solidFill>
                  <a:schemeClr val="tx1"/>
                </a:solidFill>
                <a:latin typeface="Times New Roman" pitchFamily="18" charset="0"/>
              </a:defRPr>
            </a:lvl7pPr>
            <a:lvl8pPr marL="3396195" indent="-226206" defTabSz="914181" eaLnBrk="0" fontAlgn="base" hangingPunct="0">
              <a:spcBef>
                <a:spcPct val="0"/>
              </a:spcBef>
              <a:spcAft>
                <a:spcPct val="0"/>
              </a:spcAft>
              <a:defRPr sz="2400">
                <a:solidFill>
                  <a:schemeClr val="tx1"/>
                </a:solidFill>
                <a:latin typeface="Times New Roman" pitchFamily="18" charset="0"/>
              </a:defRPr>
            </a:lvl8pPr>
            <a:lvl9pPr marL="3845484" indent="-226206" defTabSz="914181" eaLnBrk="0" fontAlgn="base" hangingPunct="0">
              <a:spcBef>
                <a:spcPct val="0"/>
              </a:spcBef>
              <a:spcAft>
                <a:spcPct val="0"/>
              </a:spcAft>
              <a:defRPr sz="2400">
                <a:solidFill>
                  <a:schemeClr val="tx1"/>
                </a:solidFill>
                <a:latin typeface="Times New Roman" pitchFamily="18" charset="0"/>
              </a:defRPr>
            </a:lvl9pPr>
          </a:lstStyle>
          <a:p>
            <a:fld id="{7998BBE8-94F3-41E5-B51C-FD1BFE73A09E}" type="slidenum">
              <a:rPr lang="en-US" altLang="en-US" sz="1200"/>
              <a:pPr/>
              <a:t>30</a:t>
            </a:fld>
            <a:endParaRPr lang="en-US" altLang="en-US" sz="1200"/>
          </a:p>
        </p:txBody>
      </p:sp>
      <p:sp>
        <p:nvSpPr>
          <p:cNvPr id="93187" name="Rectangle 2"/>
          <p:cNvSpPr>
            <a:spLocks noGrp="1" noRot="1" noChangeAspect="1" noChangeArrowheads="1" noTextEdit="1"/>
          </p:cNvSpPr>
          <p:nvPr>
            <p:ph type="sldImg"/>
          </p:nvPr>
        </p:nvSpPr>
        <p:spPr>
          <a:xfrm>
            <a:off x="1179513" y="696913"/>
            <a:ext cx="4645025" cy="3484562"/>
          </a:xfrm>
          <a:ln/>
        </p:spPr>
      </p:sp>
      <p:sp>
        <p:nvSpPr>
          <p:cNvPr id="93188" name="Rectangle 3"/>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252794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0B992-644D-43C5-9FE1-A7D619579214}" type="slidenum">
              <a:rPr lang="en-US" altLang="en-US" smtClean="0"/>
              <a:pPr/>
              <a:t>31</a:t>
            </a:fld>
            <a:endParaRPr lang="en-US" altLang="en-US"/>
          </a:p>
        </p:txBody>
      </p:sp>
    </p:spTree>
    <p:extLst>
      <p:ext uri="{BB962C8B-B14F-4D97-AF65-F5344CB8AC3E}">
        <p14:creationId xmlns:p14="http://schemas.microsoft.com/office/powerpoint/2010/main" val="289937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D032C0-080E-E74B-94F0-83AC5A93CCC3}" type="slidenum">
              <a:rPr lang="en-US" smtClean="0"/>
              <a:t>32</a:t>
            </a:fld>
            <a:endParaRPr lang="en-US"/>
          </a:p>
        </p:txBody>
      </p:sp>
    </p:spTree>
    <p:extLst>
      <p:ext uri="{BB962C8B-B14F-4D97-AF65-F5344CB8AC3E}">
        <p14:creationId xmlns:p14="http://schemas.microsoft.com/office/powerpoint/2010/main" val="15908471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62043259-A5B3-418E-8535-2C5A9D80B4D1}" type="datetime1">
              <a:rPr lang="en-US" smtClean="0"/>
              <a:t>10/25/2021</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4</a:t>
            </a:fld>
            <a:endParaRPr lang="en-US"/>
          </a:p>
        </p:txBody>
      </p:sp>
    </p:spTree>
    <p:extLst>
      <p:ext uri="{BB962C8B-B14F-4D97-AF65-F5344CB8AC3E}">
        <p14:creationId xmlns:p14="http://schemas.microsoft.com/office/powerpoint/2010/main" val="3579724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Many of you are familiar with some of the state contracts we have in place like furniture, grounds maintenance equipment, MRO (Material, Repair and Operating) Supplies, or Professional Grade Tools and Equipment contracts, but today we are going to focus on state term contracts related to construction.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Professional Grade Tools and Equipment – Tools, tools and more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Ballasts and Lamps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Equipment Rentals – Contracts include access to everything available for rental from United Rentals and Sunbelt Rentals.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Grounds Equipment Contracts – Phase I contracts are for the smaller mowers and associated equipment (mowers, chain saws, safety items, etc.) and Phase II contracts are more for large commercial (DOT) type applications (tractors, trailers, loaders, etc.).</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Herbicides, Adjuvants and Blends -  Contracts have both 2.5 Gallon or 15 Gallon containers.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Large Truck/Cargo Van Rentals – This is relatively new but has daily, weekly and monthly rentals of box trucks (with or without a lift gate) HD pickups and cargo vans.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MRO (Material, Repair and Operating) Supplies – Contacts include almost everything form Grainger, Fastenal, MSC and Noble Supply &amp; Logistics. There are some restrictions on the purchase of equipment with a unit price higher than $10K.</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Paper Towels, Toilet Paper &amp; Dispensers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Sandbags – Filled or unfilled.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Temporary Staff Services – All contracts have lines for blue collar workers.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Trash Can Liners</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Walk-In Building and Home Improvement Supplies – If it’s in Lowe’s, you can buy it. This contract is NOT meant for large projects.</a:t>
            </a:r>
          </a:p>
          <a:p>
            <a:endParaRPr lang="en-US" dirty="0"/>
          </a:p>
        </p:txBody>
      </p:sp>
      <p:sp>
        <p:nvSpPr>
          <p:cNvPr id="4" name="Date Placeholder 3"/>
          <p:cNvSpPr>
            <a:spLocks noGrp="1"/>
          </p:cNvSpPr>
          <p:nvPr>
            <p:ph type="dt" idx="10"/>
          </p:nvPr>
        </p:nvSpPr>
        <p:spPr/>
        <p:txBody>
          <a:bodyPr/>
          <a:lstStyle/>
          <a:p>
            <a:fld id="{62043259-A5B3-418E-8535-2C5A9D80B4D1}" type="datetime1">
              <a:rPr lang="en-US" smtClean="0"/>
              <a:t>10/25/2021</a:t>
            </a:fld>
            <a:endParaRPr lang="en-US"/>
          </a:p>
        </p:txBody>
      </p:sp>
      <p:sp>
        <p:nvSpPr>
          <p:cNvPr id="5" name="Slide Number Placeholder 4"/>
          <p:cNvSpPr>
            <a:spLocks noGrp="1"/>
          </p:cNvSpPr>
          <p:nvPr>
            <p:ph type="sldNum" sz="quarter" idx="11"/>
          </p:nvPr>
        </p:nvSpPr>
        <p:spPr/>
        <p:txBody>
          <a:bodyPr/>
          <a:lstStyle/>
          <a:p>
            <a:fld id="{E7398950-DDF4-43DB-B2E4-642525FF1E12}" type="slidenum">
              <a:rPr lang="en-US" smtClean="0"/>
              <a:t>5</a:t>
            </a:fld>
            <a:endParaRPr lang="en-US"/>
          </a:p>
        </p:txBody>
      </p:sp>
    </p:spTree>
    <p:extLst>
      <p:ext uri="{BB962C8B-B14F-4D97-AF65-F5344CB8AC3E}">
        <p14:creationId xmlns:p14="http://schemas.microsoft.com/office/powerpoint/2010/main" val="404834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state term contracting team, we have 4 primary goals:</a:t>
            </a:r>
          </a:p>
          <a:p>
            <a:endParaRPr lang="en-US" dirty="0"/>
          </a:p>
          <a:p>
            <a:pPr marL="165141" indent="-165141">
              <a:buFont typeface="Arial" panose="020B0604020202020204" pitchFamily="34" charset="0"/>
              <a:buChar char="•"/>
            </a:pPr>
            <a:r>
              <a:rPr lang="en-US" dirty="0"/>
              <a:t>Identify Contracting Opportunities that are beneficial across the state</a:t>
            </a:r>
          </a:p>
          <a:p>
            <a:pPr marL="165141" indent="-165141">
              <a:buFont typeface="Arial" panose="020B0604020202020204" pitchFamily="34" charset="0"/>
              <a:buChar char="•"/>
            </a:pPr>
            <a:endParaRPr lang="en-US" dirty="0"/>
          </a:p>
          <a:p>
            <a:pPr marL="165141" indent="-165141">
              <a:buFont typeface="Arial" panose="020B0604020202020204" pitchFamily="34" charset="0"/>
              <a:buChar char="•"/>
            </a:pPr>
            <a:r>
              <a:rPr lang="en-US" dirty="0"/>
              <a:t>Acquisition Planning to ensure effectiveness of contracts</a:t>
            </a:r>
          </a:p>
          <a:p>
            <a:pPr marL="165141" indent="-165141">
              <a:buFont typeface="Arial" panose="020B0604020202020204" pitchFamily="34" charset="0"/>
              <a:buChar char="•"/>
            </a:pPr>
            <a:endParaRPr lang="en-US" dirty="0"/>
          </a:p>
          <a:p>
            <a:pPr marL="165141" indent="-165141">
              <a:buFont typeface="Arial" panose="020B0604020202020204" pitchFamily="34" charset="0"/>
              <a:buChar char="•"/>
            </a:pPr>
            <a:r>
              <a:rPr lang="en-US" dirty="0"/>
              <a:t>Strategic Sourcing of State Term Contracts</a:t>
            </a:r>
          </a:p>
          <a:p>
            <a:r>
              <a:rPr lang="en-US" dirty="0"/>
              <a:t>and</a:t>
            </a:r>
          </a:p>
          <a:p>
            <a:pPr marL="165141" indent="-165141">
              <a:buFont typeface="Arial" panose="020B0604020202020204" pitchFamily="34" charset="0"/>
              <a:buChar char="•"/>
            </a:pPr>
            <a:r>
              <a:rPr lang="en-US" dirty="0"/>
              <a:t>Monitoring Contract Performance</a:t>
            </a:r>
          </a:p>
          <a:p>
            <a:endParaRPr lang="en-US" dirty="0"/>
          </a:p>
        </p:txBody>
      </p:sp>
      <p:sp>
        <p:nvSpPr>
          <p:cNvPr id="4" name="Slide Number Placeholder 3"/>
          <p:cNvSpPr>
            <a:spLocks noGrp="1"/>
          </p:cNvSpPr>
          <p:nvPr>
            <p:ph type="sldNum" sz="quarter" idx="10"/>
          </p:nvPr>
        </p:nvSpPr>
        <p:spPr/>
        <p:txBody>
          <a:bodyPr/>
          <a:lstStyle/>
          <a:p>
            <a:fld id="{2B761E2C-7A4A-C946-AB9A-73C56417F2B9}" type="slidenum">
              <a:rPr lang="en-US" smtClean="0"/>
              <a:t>6</a:t>
            </a:fld>
            <a:endParaRPr lang="en-US"/>
          </a:p>
        </p:txBody>
      </p:sp>
    </p:spTree>
    <p:extLst>
      <p:ext uri="{BB962C8B-B14F-4D97-AF65-F5344CB8AC3E}">
        <p14:creationId xmlns:p14="http://schemas.microsoft.com/office/powerpoint/2010/main" val="2402181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defTabSz="881308">
              <a:defRPr sz="2300">
                <a:solidFill>
                  <a:schemeClr val="tx1"/>
                </a:solidFill>
                <a:latin typeface="Times New Roman" pitchFamily="18" charset="0"/>
              </a:defRPr>
            </a:lvl1pPr>
            <a:lvl2pPr marL="712866" indent="-273716" defTabSz="881308">
              <a:defRPr sz="2300">
                <a:solidFill>
                  <a:schemeClr val="tx1"/>
                </a:solidFill>
                <a:latin typeface="Times New Roman" pitchFamily="18" charset="0"/>
              </a:defRPr>
            </a:lvl2pPr>
            <a:lvl3pPr marL="1096371" indent="-218071" defTabSz="881308">
              <a:defRPr sz="2300">
                <a:solidFill>
                  <a:schemeClr val="tx1"/>
                </a:solidFill>
                <a:latin typeface="Times New Roman" pitchFamily="18" charset="0"/>
              </a:defRPr>
            </a:lvl3pPr>
            <a:lvl4pPr marL="1535520" indent="-218071" defTabSz="881308">
              <a:defRPr sz="2300">
                <a:solidFill>
                  <a:schemeClr val="tx1"/>
                </a:solidFill>
                <a:latin typeface="Times New Roman" pitchFamily="18" charset="0"/>
              </a:defRPr>
            </a:lvl4pPr>
            <a:lvl5pPr marL="1974670" indent="-218071" defTabSz="881308">
              <a:defRPr sz="2300">
                <a:solidFill>
                  <a:schemeClr val="tx1"/>
                </a:solidFill>
                <a:latin typeface="Times New Roman" pitchFamily="18" charset="0"/>
              </a:defRPr>
            </a:lvl5pPr>
            <a:lvl6pPr marL="2407804" indent="-218071" defTabSz="881308" eaLnBrk="0" fontAlgn="base" hangingPunct="0">
              <a:spcBef>
                <a:spcPct val="0"/>
              </a:spcBef>
              <a:spcAft>
                <a:spcPct val="0"/>
              </a:spcAft>
              <a:defRPr sz="2300">
                <a:solidFill>
                  <a:schemeClr val="tx1"/>
                </a:solidFill>
                <a:latin typeface="Times New Roman" pitchFamily="18" charset="0"/>
              </a:defRPr>
            </a:lvl6pPr>
            <a:lvl7pPr marL="2840938" indent="-218071" defTabSz="881308" eaLnBrk="0" fontAlgn="base" hangingPunct="0">
              <a:spcBef>
                <a:spcPct val="0"/>
              </a:spcBef>
              <a:spcAft>
                <a:spcPct val="0"/>
              </a:spcAft>
              <a:defRPr sz="2300">
                <a:solidFill>
                  <a:schemeClr val="tx1"/>
                </a:solidFill>
                <a:latin typeface="Times New Roman" pitchFamily="18" charset="0"/>
              </a:defRPr>
            </a:lvl7pPr>
            <a:lvl8pPr marL="3274072" indent="-218071" defTabSz="881308" eaLnBrk="0" fontAlgn="base" hangingPunct="0">
              <a:spcBef>
                <a:spcPct val="0"/>
              </a:spcBef>
              <a:spcAft>
                <a:spcPct val="0"/>
              </a:spcAft>
              <a:defRPr sz="2300">
                <a:solidFill>
                  <a:schemeClr val="tx1"/>
                </a:solidFill>
                <a:latin typeface="Times New Roman" pitchFamily="18" charset="0"/>
              </a:defRPr>
            </a:lvl8pPr>
            <a:lvl9pPr marL="3707206" indent="-218071" defTabSz="881308" eaLnBrk="0" fontAlgn="base" hangingPunct="0">
              <a:spcBef>
                <a:spcPct val="0"/>
              </a:spcBef>
              <a:spcAft>
                <a:spcPct val="0"/>
              </a:spcAft>
              <a:defRPr sz="2300">
                <a:solidFill>
                  <a:schemeClr val="tx1"/>
                </a:solidFill>
                <a:latin typeface="Times New Roman" pitchFamily="18" charset="0"/>
              </a:defRPr>
            </a:lvl9pPr>
          </a:lstStyle>
          <a:p>
            <a:fld id="{A2BD1EE2-185F-4B5C-A86F-5D72C6749A8C}" type="slidenum">
              <a:rPr lang="en-US" altLang="en-US" sz="1200"/>
              <a:pPr/>
              <a:t>7</a:t>
            </a:fld>
            <a:endParaRPr lang="en-US" altLang="en-US" sz="1200"/>
          </a:p>
        </p:txBody>
      </p:sp>
      <p:sp>
        <p:nvSpPr>
          <p:cNvPr id="54275" name="Rectangle 2"/>
          <p:cNvSpPr>
            <a:spLocks noGrp="1" noRot="1" noChangeAspect="1" noChangeArrowheads="1" noTextEdit="1"/>
          </p:cNvSpPr>
          <p:nvPr>
            <p:ph type="sldImg"/>
          </p:nvPr>
        </p:nvSpPr>
        <p:spPr>
          <a:xfrm>
            <a:off x="1108075" y="676275"/>
            <a:ext cx="4495800" cy="3373438"/>
          </a:xfrm>
          <a:ln/>
        </p:spPr>
      </p:sp>
      <p:sp>
        <p:nvSpPr>
          <p:cNvPr id="54276" name="Rectangle 3"/>
          <p:cNvSpPr>
            <a:spLocks noGrp="1" noChangeArrowheads="1"/>
          </p:cNvSpPr>
          <p:nvPr>
            <p:ph type="body" idx="1"/>
          </p:nvPr>
        </p:nvSpPr>
        <p:spPr>
          <a:noFill/>
        </p:spPr>
        <p:txBody>
          <a:bodyPr/>
          <a:lstStyle/>
          <a:p>
            <a:r>
              <a:rPr lang="en-US" altLang="en-US" b="1" dirty="0"/>
              <a:t>Optional use for Political Subdivisions, school districts, and any governmental entity created by an act of a political subdivision’s legislative body.</a:t>
            </a:r>
          </a:p>
          <a:p>
            <a:endParaRPr lang="en-US" altLang="en-US" dirty="0"/>
          </a:p>
          <a:p>
            <a:r>
              <a:rPr lang="en-US" altLang="en-US" dirty="0"/>
              <a:t>Not established for items in a volatile market.</a:t>
            </a:r>
          </a:p>
          <a:p>
            <a:r>
              <a:rPr lang="en-US" altLang="en-US" dirty="0"/>
              <a:t>	Examples of volatile market:  Antifreeze, Lubricants</a:t>
            </a:r>
          </a:p>
          <a:p>
            <a:endParaRPr lang="en-US" altLang="en-US" dirty="0"/>
          </a:p>
          <a:p>
            <a:endParaRPr lang="en-US" altLang="en-US" dirty="0"/>
          </a:p>
        </p:txBody>
      </p:sp>
    </p:spTree>
    <p:extLst>
      <p:ext uri="{BB962C8B-B14F-4D97-AF65-F5344CB8AC3E}">
        <p14:creationId xmlns:p14="http://schemas.microsoft.com/office/powerpoint/2010/main" val="184077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(Economies of Scale)</a:t>
            </a:r>
          </a:p>
          <a:p>
            <a:endParaRPr lang="en-US" dirty="0"/>
          </a:p>
          <a:p>
            <a:r>
              <a:rPr lang="en-US" dirty="0"/>
              <a:t>We have already established that you are contracting for and buying items for your entities.  We also established that you have limited time, resources, and money.  </a:t>
            </a:r>
          </a:p>
          <a:p>
            <a:r>
              <a:rPr lang="en-US" dirty="0"/>
              <a:t>By utilizing state term contracts when possible, you recognize time savings.  The contracts are already solicited, negotiated, awarded, and ready for you to use.   </a:t>
            </a:r>
          </a:p>
          <a:p>
            <a:endParaRPr lang="en-US" dirty="0"/>
          </a:p>
          <a:p>
            <a:pPr defTabSz="880750">
              <a:defRPr/>
            </a:pPr>
            <a:r>
              <a:rPr lang="en-US" dirty="0"/>
              <a:t>Because our office is establishing contracts for the entire state, we have more buying power. This leverage of buying power yields greater cost savings for everyone utilizing the contract... especially those smaller agencies, cities, counties, and municipalities that could never purchase on that level on their own.</a:t>
            </a:r>
          </a:p>
          <a:p>
            <a:pPr defTabSz="880750">
              <a:defRPr/>
            </a:pPr>
            <a:endParaRPr lang="en-US" dirty="0"/>
          </a:p>
          <a:p>
            <a:pPr defTabSz="880750">
              <a:defRPr/>
            </a:pPr>
            <a:r>
              <a:rPr lang="en-US" dirty="0"/>
              <a:t>We also conduct thorough acquisition planning to include market research and benchmarking against other states in the nation.</a:t>
            </a:r>
          </a:p>
          <a:p>
            <a:pPr defTabSz="880750">
              <a:defRPr/>
            </a:pPr>
            <a:endParaRPr lang="en-US" dirty="0"/>
          </a:p>
          <a:p>
            <a:pPr defTabSz="880750">
              <a:defRPr/>
            </a:pPr>
            <a:r>
              <a:rPr lang="en-US" dirty="0"/>
              <a:t>With the savings of time and money that are recognized, there is still a way to further increase your savings in certain markets…</a:t>
            </a:r>
          </a:p>
          <a:p>
            <a:pPr defTabSz="880750">
              <a:defRPr/>
            </a:pPr>
            <a:endParaRPr lang="en-US" dirty="0"/>
          </a:p>
          <a:p>
            <a:pPr defTabSz="880750">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9D032C0-080E-E74B-94F0-83AC5A93CCC3}" type="slidenum">
              <a:rPr lang="en-US" smtClean="0"/>
              <a:t>8</a:t>
            </a:fld>
            <a:endParaRPr lang="en-US"/>
          </a:p>
        </p:txBody>
      </p:sp>
    </p:spTree>
    <p:extLst>
      <p:ext uri="{BB962C8B-B14F-4D97-AF65-F5344CB8AC3E}">
        <p14:creationId xmlns:p14="http://schemas.microsoft.com/office/powerpoint/2010/main" val="3343614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State Term Contracts are already priced so well, many people do not realize they can ask the vendor for lower pricing.</a:t>
            </a:r>
          </a:p>
          <a:p>
            <a:r>
              <a:rPr lang="en-US" dirty="0"/>
              <a:t>Don’t assume that vendors will not lower the state term contract pricing, especially when buying in higher quantities.  </a:t>
            </a:r>
          </a:p>
          <a:p>
            <a:r>
              <a:rPr lang="en-US" dirty="0"/>
              <a:t>Keep in mind, there are some contracts that are priced so aggressively that vendors cannot lower their price without taking a loss, but it never hurts to ask the question.</a:t>
            </a:r>
          </a:p>
          <a:p>
            <a:endParaRPr lang="en-US" dirty="0"/>
          </a:p>
          <a:p>
            <a:r>
              <a:rPr lang="en-US" dirty="0"/>
              <a:t>Now I am going to highlight some of the state term contracts that are specifically related to construction.  If you want to take a deeper dive, on any of the contracts, reach out to me and we can explore them further either with me or the Procurement Manager that handles the contract.</a:t>
            </a:r>
          </a:p>
        </p:txBody>
      </p:sp>
      <p:sp>
        <p:nvSpPr>
          <p:cNvPr id="4" name="Date Placeholder 3"/>
          <p:cNvSpPr>
            <a:spLocks noGrp="1"/>
          </p:cNvSpPr>
          <p:nvPr>
            <p:ph type="dt" idx="1"/>
          </p:nvPr>
        </p:nvSpPr>
        <p:spPr/>
        <p:txBody>
          <a:bodyPr/>
          <a:lstStyle/>
          <a:p>
            <a:fld id="{2F6FB94F-B3FA-4201-B3DC-C7D05D1D8891}" type="datetime1">
              <a:rPr lang="en-US" smtClean="0"/>
              <a:t>10/25/2021</a:t>
            </a:fld>
            <a:endParaRPr lang="en-US"/>
          </a:p>
        </p:txBody>
      </p:sp>
      <p:sp>
        <p:nvSpPr>
          <p:cNvPr id="5" name="Slide Number Placeholder 4"/>
          <p:cNvSpPr>
            <a:spLocks noGrp="1"/>
          </p:cNvSpPr>
          <p:nvPr>
            <p:ph type="sldNum" sz="quarter" idx="5"/>
          </p:nvPr>
        </p:nvSpPr>
        <p:spPr/>
        <p:txBody>
          <a:bodyPr/>
          <a:lstStyle/>
          <a:p>
            <a:fld id="{E7398950-DDF4-43DB-B2E4-642525FF1E12}" type="slidenum">
              <a:rPr lang="en-US" smtClean="0"/>
              <a:t>9</a:t>
            </a:fld>
            <a:endParaRPr lang="en-US"/>
          </a:p>
        </p:txBody>
      </p:sp>
    </p:spTree>
    <p:extLst>
      <p:ext uri="{BB962C8B-B14F-4D97-AF65-F5344CB8AC3E}">
        <p14:creationId xmlns:p14="http://schemas.microsoft.com/office/powerpoint/2010/main" val="2869765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21C9726-9C3E-49BE-89C1-942719024058}" type="datetimeFigureOut">
              <a:rPr lang="en-US"/>
              <a:pPr>
                <a:defRPr/>
              </a:pPr>
              <a:t>10/25/2021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A58EF0-5340-44AA-9019-E0C5C36CD5D7}" type="slidenum">
              <a:rPr lang="en-US"/>
              <a:pPr>
                <a:defRPr/>
              </a:pPr>
              <a:t>‹#›</a:t>
            </a:fld>
            <a:endParaRPr lang="en-US"/>
          </a:p>
        </p:txBody>
      </p:sp>
    </p:spTree>
    <p:extLst>
      <p:ext uri="{BB962C8B-B14F-4D97-AF65-F5344CB8AC3E}">
        <p14:creationId xmlns:p14="http://schemas.microsoft.com/office/powerpoint/2010/main" val="3269982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6BCF7B5-205B-41E0-B139-BE705DF5E504}" type="datetimeFigureOut">
              <a:rPr lang="en-US"/>
              <a:pPr>
                <a:defRPr/>
              </a:pPr>
              <a:t>10/25/2021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8D033A-CC1E-4CFC-88BA-A19815121177}" type="slidenum">
              <a:rPr lang="en-US"/>
              <a:pPr>
                <a:defRPr/>
              </a:pPr>
              <a:t>‹#›</a:t>
            </a:fld>
            <a:endParaRPr lang="en-US"/>
          </a:p>
        </p:txBody>
      </p:sp>
    </p:spTree>
    <p:extLst>
      <p:ext uri="{BB962C8B-B14F-4D97-AF65-F5344CB8AC3E}">
        <p14:creationId xmlns:p14="http://schemas.microsoft.com/office/powerpoint/2010/main" val="2635706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5D6519-A5B4-445A-9E27-3EBD89237D38}" type="datetimeFigureOut">
              <a:rPr lang="en-US"/>
              <a:pPr>
                <a:defRPr/>
              </a:pPr>
              <a:t>10/25/2021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04EC5B-4FF7-42AC-9EEE-D06F656BEB31}" type="slidenum">
              <a:rPr lang="en-US"/>
              <a:pPr>
                <a:defRPr/>
              </a:pPr>
              <a:t>‹#›</a:t>
            </a:fld>
            <a:endParaRPr lang="en-US"/>
          </a:p>
        </p:txBody>
      </p:sp>
    </p:spTree>
    <p:extLst>
      <p:ext uri="{BB962C8B-B14F-4D97-AF65-F5344CB8AC3E}">
        <p14:creationId xmlns:p14="http://schemas.microsoft.com/office/powerpoint/2010/main" val="1915364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0565304-4F65-4D10-A480-F29E5E3A6664}" type="datetimeFigureOut">
              <a:rPr lang="en-US"/>
              <a:pPr>
                <a:defRPr/>
              </a:pPr>
              <a:t>10/25/2021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457E9F-4178-4317-9131-4BF10A36B98C}" type="slidenum">
              <a:rPr lang="en-US"/>
              <a:pPr>
                <a:defRPr/>
              </a:pPr>
              <a:t>‹#›</a:t>
            </a:fld>
            <a:endParaRPr lang="en-US"/>
          </a:p>
        </p:txBody>
      </p:sp>
    </p:spTree>
    <p:extLst>
      <p:ext uri="{BB962C8B-B14F-4D97-AF65-F5344CB8AC3E}">
        <p14:creationId xmlns:p14="http://schemas.microsoft.com/office/powerpoint/2010/main" val="284990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FACF2A-7C9F-49C1-971F-9A134AE43EB7}" type="datetimeFigureOut">
              <a:rPr lang="en-US"/>
              <a:pPr>
                <a:defRPr/>
              </a:pPr>
              <a:t>10/25/2021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5A200-6FB4-4D41-8FD7-77E7C37A8A45}" type="slidenum">
              <a:rPr lang="en-US"/>
              <a:pPr>
                <a:defRPr/>
              </a:pPr>
              <a:t>‹#›</a:t>
            </a:fld>
            <a:endParaRPr lang="en-US"/>
          </a:p>
        </p:txBody>
      </p:sp>
    </p:spTree>
    <p:extLst>
      <p:ext uri="{BB962C8B-B14F-4D97-AF65-F5344CB8AC3E}">
        <p14:creationId xmlns:p14="http://schemas.microsoft.com/office/powerpoint/2010/main" val="274319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1CDE6A0-CA35-4191-A4AE-D1F99FDDF54B}" type="datetimeFigureOut">
              <a:rPr lang="en-US"/>
              <a:pPr>
                <a:defRPr/>
              </a:pPr>
              <a:t>10/25/2021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9772B71-8C99-4102-80FD-BFE6162D683C}" type="slidenum">
              <a:rPr lang="en-US"/>
              <a:pPr>
                <a:defRPr/>
              </a:pPr>
              <a:t>‹#›</a:t>
            </a:fld>
            <a:endParaRPr lang="en-US"/>
          </a:p>
        </p:txBody>
      </p:sp>
    </p:spTree>
    <p:extLst>
      <p:ext uri="{BB962C8B-B14F-4D97-AF65-F5344CB8AC3E}">
        <p14:creationId xmlns:p14="http://schemas.microsoft.com/office/powerpoint/2010/main" val="427452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B0E786E-7917-477E-8423-47B267E2B3E5}" type="datetimeFigureOut">
              <a:rPr lang="en-US"/>
              <a:pPr>
                <a:defRPr/>
              </a:pPr>
              <a:t>10/25/2021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B677E5-813A-4404-8090-59D81C02903E}" type="slidenum">
              <a:rPr lang="en-US"/>
              <a:pPr>
                <a:defRPr/>
              </a:pPr>
              <a:t>‹#›</a:t>
            </a:fld>
            <a:endParaRPr lang="en-US"/>
          </a:p>
        </p:txBody>
      </p:sp>
    </p:spTree>
    <p:extLst>
      <p:ext uri="{BB962C8B-B14F-4D97-AF65-F5344CB8AC3E}">
        <p14:creationId xmlns:p14="http://schemas.microsoft.com/office/powerpoint/2010/main" val="162945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F371318-7940-415C-9CDD-AB4D8E7DA257}" type="datetimeFigureOut">
              <a:rPr lang="en-US"/>
              <a:pPr>
                <a:defRPr/>
              </a:pPr>
              <a:t>10/25/2021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363444C-3542-4FBF-813C-4B4B484DD1A0}" type="slidenum">
              <a:rPr lang="en-US"/>
              <a:pPr>
                <a:defRPr/>
              </a:pPr>
              <a:t>‹#›</a:t>
            </a:fld>
            <a:endParaRPr lang="en-US"/>
          </a:p>
        </p:txBody>
      </p:sp>
    </p:spTree>
    <p:extLst>
      <p:ext uri="{BB962C8B-B14F-4D97-AF65-F5344CB8AC3E}">
        <p14:creationId xmlns:p14="http://schemas.microsoft.com/office/powerpoint/2010/main" val="141103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93ED1D-F45C-4869-B3F5-18AE52FED0E1}" type="datetimeFigureOut">
              <a:rPr lang="en-US"/>
              <a:pPr>
                <a:defRPr/>
              </a:pPr>
              <a:t>10/25/2021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58A3369-3C14-4B97-A1AE-9DCD576F52EE}" type="slidenum">
              <a:rPr lang="en-US"/>
              <a:pPr>
                <a:defRPr/>
              </a:pPr>
              <a:t>‹#›</a:t>
            </a:fld>
            <a:endParaRPr lang="en-US"/>
          </a:p>
        </p:txBody>
      </p:sp>
    </p:spTree>
    <p:extLst>
      <p:ext uri="{BB962C8B-B14F-4D97-AF65-F5344CB8AC3E}">
        <p14:creationId xmlns:p14="http://schemas.microsoft.com/office/powerpoint/2010/main" val="2677215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8604BBB-B4D0-4F23-A9BA-4D40613E901C}" type="datetimeFigureOut">
              <a:rPr lang="en-US"/>
              <a:pPr>
                <a:defRPr/>
              </a:pPr>
              <a:t>10/25/2021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B2FCFE-5C53-4F1D-AF96-A8A6C91C8E60}" type="slidenum">
              <a:rPr lang="en-US"/>
              <a:pPr>
                <a:defRPr/>
              </a:pPr>
              <a:t>‹#›</a:t>
            </a:fld>
            <a:endParaRPr lang="en-US"/>
          </a:p>
        </p:txBody>
      </p:sp>
    </p:spTree>
    <p:extLst>
      <p:ext uri="{BB962C8B-B14F-4D97-AF65-F5344CB8AC3E}">
        <p14:creationId xmlns:p14="http://schemas.microsoft.com/office/powerpoint/2010/main" val="2164769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B6EF7AB-E693-4EFD-97B2-845305FEFC56}" type="datetimeFigureOut">
              <a:rPr lang="en-US"/>
              <a:pPr>
                <a:defRPr/>
              </a:pPr>
              <a:t>10/25/2021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2167AE8-C9D2-4D32-937A-C4AE8C2D82FB}" type="slidenum">
              <a:rPr lang="en-US"/>
              <a:pPr>
                <a:defRPr/>
              </a:pPr>
              <a:t>‹#›</a:t>
            </a:fld>
            <a:endParaRPr lang="en-US"/>
          </a:p>
        </p:txBody>
      </p:sp>
    </p:spTree>
    <p:extLst>
      <p:ext uri="{BB962C8B-B14F-4D97-AF65-F5344CB8AC3E}">
        <p14:creationId xmlns:p14="http://schemas.microsoft.com/office/powerpoint/2010/main" val="217621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endParaRPr lang="en-US"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221BAE0-2BB7-4063-8F2C-00041D81B3CE}" type="datetimeFigureOut">
              <a:rPr lang="en-US"/>
              <a:pPr>
                <a:defRPr/>
              </a:pPr>
              <a:t>10/25/2021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537DFF8-0AC9-46DA-B6FD-1F4DE24909D1}" type="slidenum">
              <a:rPr lang="en-US"/>
              <a:pPr>
                <a:defRPr/>
              </a:pPr>
              <a:t>‹#›</a:t>
            </a:fld>
            <a:endParaRPr lang="en-US"/>
          </a:p>
        </p:txBody>
      </p:sp>
      <p:pic>
        <p:nvPicPr>
          <p:cNvPr id="1031" name="Picture 2" descr="C:\Users\dbsalley\AppData\Local\Microsoft\Windows\Temporary Internet Files\Content.Outlook\2GRG58NI\PPBanner.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929313"/>
            <a:ext cx="91440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ocurement.sc.gov/contracts/search?v=10168-9919-0-0"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procurement.sc.gov/contracts/search?v=15005-9919-0-0"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hyperlink" Target="https://procurement.sc.gov/contracts/search?v=14412-9919-0-0"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procurement.sc.gov/contracts/search?v=11787-9919-0-0"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hyperlink" Target="https://procurement.sc.gov/contracts/search?v=14447-9919-0-0"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hyperlink" Target="https://procurement.sc.gov/contracts/search?v=10385-9919-0-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procurement.sc.gov/contracts/search?v=10227-9919-0-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procurement.sc.gov/contracts/search?v=10364-9919-0-0"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procurement.sc.gov/contracts/search?v=14279-9919-0-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procurement.sc.gov/contracts/search?v=13537-9919-0-0"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rocurement.sc.gov/contracts/search?v=12804-9919-0-0"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s://procurement.sc.gov/contracts/search?v=14460-9919-0-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procurement.sc.gov/contracts/search?v=10496-9919-0-0"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hyperlink" Target="http://www.procurement.sc.gov/" TargetMode="Externa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hyperlink" Target="http://www.procurement.sc.gov/"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procurement.sc.g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procurement.sc.gov/"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procurement.sc.gov/"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hyperlink" Target="mailto:sadams@mmo.sc.gov"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hyperlink" Target="mailto:rbarr@mmo.sc.gov" TargetMode="External"/><Relationship Id="rId4" Type="http://schemas.openxmlformats.org/officeDocument/2006/relationships/hyperlink" Target="mailto:mspeakmon@mmo.sc.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4C1A1-4940-423A-B101-94308374A7EC}"/>
              </a:ext>
            </a:extLst>
          </p:cNvPr>
          <p:cNvSpPr>
            <a:spLocks noGrp="1"/>
          </p:cNvSpPr>
          <p:nvPr>
            <p:ph type="ctrTitle"/>
          </p:nvPr>
        </p:nvSpPr>
        <p:spPr>
          <a:xfrm>
            <a:off x="123581" y="54909"/>
            <a:ext cx="8896838" cy="2078691"/>
          </a:xfrm>
        </p:spPr>
        <p:txBody>
          <a:bodyPr>
            <a:normAutofit/>
          </a:bodyPr>
          <a:lstStyle/>
          <a:p>
            <a:r>
              <a:rPr lang="en-US" b="1" dirty="0"/>
              <a:t>State Term Contracts Related to Construction</a:t>
            </a:r>
          </a:p>
        </p:txBody>
      </p:sp>
      <p:pic>
        <p:nvPicPr>
          <p:cNvPr id="1026" name="Picture 2" descr="man in white long sleeve shirt and blue denim jeans standing on white metal ladder">
            <a:extLst>
              <a:ext uri="{FF2B5EF4-FFF2-40B4-BE49-F238E27FC236}">
                <a16:creationId xmlns:a16="http://schemas.microsoft.com/office/drawing/2014/main" id="{B9AE9E39-E416-466C-A1A7-B8FF6095B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8800"/>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6262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533399" y="182432"/>
            <a:ext cx="5486401" cy="830997"/>
          </a:xfrm>
          <a:prstGeom prst="rect">
            <a:avLst/>
          </a:prstGeom>
        </p:spPr>
        <p:txBody>
          <a:bodyPr wrap="square">
            <a:spAutoFit/>
          </a:bodyPr>
          <a:lstStyle/>
          <a:p>
            <a:pPr lvl="0"/>
            <a:r>
              <a:rPr lang="en-US" sz="4800" b="1" dirty="0">
                <a:solidFill>
                  <a:srgbClr val="1F497D"/>
                </a:solidFill>
                <a:latin typeface="Calibri"/>
                <a:hlinkClick r:id="rId3"/>
              </a:rPr>
              <a:t>Ballast &amp; Lamps</a:t>
            </a:r>
            <a:endParaRPr lang="en-US" sz="24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201385" y="3931929"/>
            <a:ext cx="8763000" cy="1815882"/>
          </a:xfrm>
          <a:prstGeom prst="rect">
            <a:avLst/>
          </a:prstGeom>
        </p:spPr>
        <p:txBody>
          <a:bodyPr wrap="square">
            <a:spAutoFit/>
          </a:bodyPr>
          <a:lstStyle/>
          <a:p>
            <a:pPr lvl="0" algn="ctr"/>
            <a:r>
              <a:rPr lang="en-US" sz="4800" b="1" dirty="0">
                <a:solidFill>
                  <a:schemeClr val="accent2"/>
                </a:solidFill>
                <a:latin typeface="Calibri"/>
              </a:rPr>
              <a:t>Buy, replace, &amp; recycle</a:t>
            </a:r>
          </a:p>
          <a:p>
            <a:pPr lvl="0" algn="ctr"/>
            <a:r>
              <a:rPr lang="en-US" sz="1600" b="0" i="0" dirty="0">
                <a:solidFill>
                  <a:srgbClr val="000000"/>
                </a:solidFill>
                <a:effectLst/>
                <a:latin typeface="Arial" panose="020B0604020202020204" pitchFamily="34" charset="0"/>
              </a:rPr>
              <a:t>Lot A Phillips	Lot B Sylvania	Lot C General Electric</a:t>
            </a:r>
            <a:br>
              <a:rPr lang="en-US" sz="1600" dirty="0"/>
            </a:br>
            <a:r>
              <a:rPr lang="en-US" sz="1600" b="0" i="0" dirty="0">
                <a:solidFill>
                  <a:srgbClr val="000000"/>
                </a:solidFill>
                <a:effectLst/>
                <a:latin typeface="Arial" panose="020B0604020202020204" pitchFamily="34" charset="0"/>
              </a:rPr>
              <a:t>Lot D – Retrofit Service for Philips, Sylvania and General Electric Products – environmentally friendly, sustainable, green, alternate lighting solutions and options which are compatible with items in Lots A, B and C. Recycling of Lamps &amp; Ballasts is also offered in this Lot.</a:t>
            </a:r>
            <a:endParaRPr lang="en-US" sz="1600" dirty="0"/>
          </a:p>
        </p:txBody>
      </p:sp>
      <p:pic>
        <p:nvPicPr>
          <p:cNvPr id="3074" name="Picture 2" descr="See the source image">
            <a:extLst>
              <a:ext uri="{FF2B5EF4-FFF2-40B4-BE49-F238E27FC236}">
                <a16:creationId xmlns:a16="http://schemas.microsoft.com/office/drawing/2014/main" id="{701E4C66-612E-4125-9561-C3B64CBEB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22719"/>
            <a:ext cx="6377590" cy="24059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09/08/2017</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09/07/2022</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533399" y="921095"/>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DeAna Reed-Sharpe</a:t>
            </a:r>
            <a:endParaRPr lang="en-US" dirty="0"/>
          </a:p>
        </p:txBody>
      </p:sp>
    </p:spTree>
    <p:extLst>
      <p:ext uri="{BB962C8B-B14F-4D97-AF65-F5344CB8AC3E}">
        <p14:creationId xmlns:p14="http://schemas.microsoft.com/office/powerpoint/2010/main" val="1630139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5818415" cy="830997"/>
          </a:xfrm>
          <a:prstGeom prst="rect">
            <a:avLst/>
          </a:prstGeom>
        </p:spPr>
        <p:txBody>
          <a:bodyPr wrap="square">
            <a:spAutoFit/>
          </a:bodyPr>
          <a:lstStyle/>
          <a:p>
            <a:pPr lvl="0"/>
            <a:r>
              <a:rPr lang="en-US" sz="4800" b="1" dirty="0">
                <a:solidFill>
                  <a:srgbClr val="1F497D"/>
                </a:solidFill>
                <a:latin typeface="Calibri"/>
                <a:hlinkClick r:id="rId3"/>
              </a:rPr>
              <a:t>Concrete Culvert Pipe</a:t>
            </a:r>
            <a:endParaRPr lang="en-US" sz="24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203556" y="2223522"/>
            <a:ext cx="3989615" cy="2677656"/>
          </a:xfrm>
          <a:prstGeom prst="rect">
            <a:avLst/>
          </a:prstGeom>
        </p:spPr>
        <p:txBody>
          <a:bodyPr wrap="square">
            <a:spAutoFit/>
          </a:bodyPr>
          <a:lstStyle/>
          <a:p>
            <a:pPr lvl="0" algn="ctr"/>
            <a:r>
              <a:rPr lang="en-US" sz="2400" b="0" i="0" dirty="0">
                <a:solidFill>
                  <a:srgbClr val="000000"/>
                </a:solidFill>
                <a:effectLst/>
                <a:latin typeface="Arial" panose="020B0604020202020204" pitchFamily="34" charset="0"/>
              </a:rPr>
              <a:t>Awarded suppliers are struggling with getting the wire mesh that goes in the pipes.  Some suppliers have had to suspend taking orders until the market stabilizes.</a:t>
            </a:r>
            <a:endParaRPr lang="en-US" sz="24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08/02/2021</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08/01/2026</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304801" y="921095"/>
            <a:ext cx="2705100" cy="369332"/>
          </a:xfrm>
          <a:prstGeom prst="rect">
            <a:avLst/>
          </a:prstGeom>
          <a:noFill/>
        </p:spPr>
        <p:txBody>
          <a:bodyPr wrap="square">
            <a:spAutoFit/>
          </a:bodyPr>
          <a:lstStyle/>
          <a:p>
            <a:r>
              <a:rPr lang="en-US" b="0" i="0" u="none" strike="noStrike" dirty="0">
                <a:effectLst/>
                <a:latin typeface="Arial" panose="020B0604020202020204" pitchFamily="34" charset="0"/>
              </a:rPr>
              <a:t>Michael Speakmon</a:t>
            </a:r>
            <a:endParaRPr lang="en-US" dirty="0"/>
          </a:p>
        </p:txBody>
      </p:sp>
      <p:pic>
        <p:nvPicPr>
          <p:cNvPr id="4098" name="Picture 2" descr="Tube, Concrete Pipes, Construction Material">
            <a:extLst>
              <a:ext uri="{FF2B5EF4-FFF2-40B4-BE49-F238E27FC236}">
                <a16:creationId xmlns:a16="http://schemas.microsoft.com/office/drawing/2014/main" id="{AF3D692A-638D-4744-9E4E-4919E1D456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05000"/>
            <a:ext cx="4419600" cy="3314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18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351815" cy="1446550"/>
          </a:xfrm>
          <a:prstGeom prst="rect">
            <a:avLst/>
          </a:prstGeom>
        </p:spPr>
        <p:txBody>
          <a:bodyPr wrap="square">
            <a:spAutoFit/>
          </a:bodyPr>
          <a:lstStyle/>
          <a:p>
            <a:pPr lvl="0"/>
            <a:r>
              <a:rPr lang="en-US" sz="4400" b="1" dirty="0">
                <a:solidFill>
                  <a:srgbClr val="1F497D"/>
                </a:solidFill>
                <a:latin typeface="Calibri"/>
                <a:hlinkClick r:id="rId3"/>
              </a:rPr>
              <a:t>High Density Polyethylene (HDPE) Pipe</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435427" y="3912427"/>
            <a:ext cx="5285015" cy="1569660"/>
          </a:xfrm>
          <a:prstGeom prst="rect">
            <a:avLst/>
          </a:prstGeom>
        </p:spPr>
        <p:txBody>
          <a:bodyPr wrap="square">
            <a:spAutoFit/>
          </a:bodyPr>
          <a:lstStyle/>
          <a:p>
            <a:pPr lvl="0" algn="ctr"/>
            <a:r>
              <a:rPr lang="en-US" sz="2400" b="0" i="0" dirty="0">
                <a:solidFill>
                  <a:srgbClr val="000000"/>
                </a:solidFill>
                <a:effectLst/>
                <a:latin typeface="Arial" panose="020B0604020202020204" pitchFamily="34" charset="0"/>
              </a:rPr>
              <a:t>This contract required that all manufacturers be pre-qualified by SCDOT to produce HDPE pipe before they were eligible to bid.</a:t>
            </a:r>
            <a:endParaRPr lang="en-US" sz="24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06/11/2021</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06/10/2026</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23156" y="1624791"/>
            <a:ext cx="2705100" cy="369332"/>
          </a:xfrm>
          <a:prstGeom prst="rect">
            <a:avLst/>
          </a:prstGeom>
          <a:noFill/>
        </p:spPr>
        <p:txBody>
          <a:bodyPr wrap="square">
            <a:spAutoFit/>
          </a:bodyPr>
          <a:lstStyle/>
          <a:p>
            <a:r>
              <a:rPr lang="en-US" dirty="0">
                <a:latin typeface="Arial" panose="020B0604020202020204" pitchFamily="34" charset="0"/>
              </a:rPr>
              <a:t>DeAna Reed-Sharpe</a:t>
            </a:r>
            <a:endParaRPr lang="en-US" dirty="0"/>
          </a:p>
        </p:txBody>
      </p:sp>
      <p:pic>
        <p:nvPicPr>
          <p:cNvPr id="3" name="Picture 2">
            <a:extLst>
              <a:ext uri="{FF2B5EF4-FFF2-40B4-BE49-F238E27FC236}">
                <a16:creationId xmlns:a16="http://schemas.microsoft.com/office/drawing/2014/main" id="{1DD5A6F7-5391-403A-96DD-9C33A0FEBD88}"/>
              </a:ext>
            </a:extLst>
          </p:cNvPr>
          <p:cNvPicPr>
            <a:picLocks noChangeAspect="1"/>
          </p:cNvPicPr>
          <p:nvPr/>
        </p:nvPicPr>
        <p:blipFill>
          <a:blip r:embed="rId4"/>
          <a:stretch>
            <a:fillRect/>
          </a:stretch>
        </p:blipFill>
        <p:spPr>
          <a:xfrm>
            <a:off x="6437980" y="991656"/>
            <a:ext cx="1927692" cy="5410200"/>
          </a:xfrm>
          <a:prstGeom prst="rect">
            <a:avLst/>
          </a:prstGeom>
        </p:spPr>
      </p:pic>
      <p:sp>
        <p:nvSpPr>
          <p:cNvPr id="10" name="TextBox 9">
            <a:extLst>
              <a:ext uri="{FF2B5EF4-FFF2-40B4-BE49-F238E27FC236}">
                <a16:creationId xmlns:a16="http://schemas.microsoft.com/office/drawing/2014/main" id="{40C17C78-5F65-468B-BEB0-DA72213CF955}"/>
              </a:ext>
            </a:extLst>
          </p:cNvPr>
          <p:cNvSpPr txBox="1"/>
          <p:nvPr/>
        </p:nvSpPr>
        <p:spPr>
          <a:xfrm>
            <a:off x="778328" y="2168445"/>
            <a:ext cx="4599214" cy="15696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C0504D"/>
                </a:solidFill>
                <a:effectLst/>
                <a:uLnTx/>
                <a:uFillTx/>
                <a:latin typeface="Calibri"/>
                <a:ea typeface="+mn-ea"/>
                <a:cs typeface="Arial" charset="0"/>
              </a:rPr>
              <a:t>Brand New State Term Contract</a:t>
            </a:r>
          </a:p>
        </p:txBody>
      </p:sp>
    </p:spTree>
    <p:extLst>
      <p:ext uri="{BB962C8B-B14F-4D97-AF65-F5344CB8AC3E}">
        <p14:creationId xmlns:p14="http://schemas.microsoft.com/office/powerpoint/2010/main" val="1063860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381000" y="182432"/>
            <a:ext cx="6072789" cy="1323439"/>
          </a:xfrm>
          <a:prstGeom prst="rect">
            <a:avLst/>
          </a:prstGeom>
        </p:spPr>
        <p:txBody>
          <a:bodyPr wrap="square">
            <a:spAutoFit/>
          </a:bodyPr>
          <a:lstStyle/>
          <a:p>
            <a:pPr lvl="0"/>
            <a:r>
              <a:rPr lang="en-US" sz="4000" b="1" dirty="0">
                <a:solidFill>
                  <a:srgbClr val="1F497D"/>
                </a:solidFill>
                <a:latin typeface="Calibri"/>
                <a:hlinkClick r:id="rId3"/>
              </a:rPr>
              <a:t>Cold Laid Asphalt Concrete Mixtures</a:t>
            </a:r>
            <a:endParaRPr lang="en-US"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190500" y="3877295"/>
            <a:ext cx="8763000" cy="2369880"/>
          </a:xfrm>
          <a:prstGeom prst="rect">
            <a:avLst/>
          </a:prstGeom>
        </p:spPr>
        <p:txBody>
          <a:bodyPr wrap="square">
            <a:spAutoFit/>
          </a:bodyPr>
          <a:lstStyle/>
          <a:p>
            <a:pPr lvl="0" algn="ctr"/>
            <a:r>
              <a:rPr lang="en-US" sz="2400" b="0" i="0" dirty="0">
                <a:solidFill>
                  <a:srgbClr val="000000"/>
                </a:solidFill>
                <a:effectLst/>
                <a:latin typeface="Arial" panose="020B0604020202020204" pitchFamily="34" charset="0"/>
              </a:rPr>
              <a:t>Cold laid asphalt concrete surface mixture for use in maintenance patchwork. </a:t>
            </a:r>
          </a:p>
          <a:p>
            <a:pPr lvl="0" algn="ctr"/>
            <a:r>
              <a:rPr lang="en-US" sz="2000" dirty="0"/>
              <a:t>The Contractor will be required to remove the old material if the product is deemed to have no useable value to the Department. The Resident Maintenance Engineer may deem the material is suitable for fill or other use if not used for its intended use as an asphalt surface repair patch.  </a:t>
            </a:r>
          </a:p>
          <a:p>
            <a:pPr lvl="0" algn="ctr"/>
            <a:endParaRPr lang="en-US" sz="20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04/01/2018</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03/31/2023</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381000" y="1496606"/>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Portia Davis</a:t>
            </a:r>
            <a:endParaRPr lang="en-US" dirty="0"/>
          </a:p>
        </p:txBody>
      </p:sp>
      <p:pic>
        <p:nvPicPr>
          <p:cNvPr id="5122" name="Picture 2" descr="See the source image">
            <a:extLst>
              <a:ext uri="{FF2B5EF4-FFF2-40B4-BE49-F238E27FC236}">
                <a16:creationId xmlns:a16="http://schemas.microsoft.com/office/drawing/2014/main" id="{48687650-6012-4F60-9FF1-EDC191D084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0890" y="1806842"/>
            <a:ext cx="2873007" cy="204003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BD614B-F688-4798-805B-4B5668E17CC9}"/>
              </a:ext>
            </a:extLst>
          </p:cNvPr>
          <p:cNvPicPr>
            <a:picLocks noChangeAspect="1"/>
          </p:cNvPicPr>
          <p:nvPr/>
        </p:nvPicPr>
        <p:blipFill>
          <a:blip r:embed="rId5"/>
          <a:stretch>
            <a:fillRect/>
          </a:stretch>
        </p:blipFill>
        <p:spPr>
          <a:xfrm>
            <a:off x="5140838" y="1551233"/>
            <a:ext cx="2291326" cy="2291326"/>
          </a:xfrm>
          <a:prstGeom prst="rect">
            <a:avLst/>
          </a:prstGeom>
        </p:spPr>
      </p:pic>
    </p:spTree>
    <p:extLst>
      <p:ext uri="{BB962C8B-B14F-4D97-AF65-F5344CB8AC3E}">
        <p14:creationId xmlns:p14="http://schemas.microsoft.com/office/powerpoint/2010/main" val="1082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381000" y="182432"/>
            <a:ext cx="6072789" cy="1323439"/>
          </a:xfrm>
          <a:prstGeom prst="rect">
            <a:avLst/>
          </a:prstGeom>
        </p:spPr>
        <p:txBody>
          <a:bodyPr wrap="square">
            <a:spAutoFit/>
          </a:bodyPr>
          <a:lstStyle/>
          <a:p>
            <a:pPr lvl="0"/>
            <a:r>
              <a:rPr lang="en-US" sz="4000" b="1" dirty="0">
                <a:solidFill>
                  <a:srgbClr val="1F497D"/>
                </a:solidFill>
                <a:latin typeface="Calibri"/>
                <a:hlinkClick r:id="rId3"/>
              </a:rPr>
              <a:t>Water Activated Pothole Patching</a:t>
            </a:r>
            <a:endParaRPr lang="en-US"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4072539" y="2402648"/>
            <a:ext cx="4762499" cy="2185214"/>
          </a:xfrm>
          <a:prstGeom prst="rect">
            <a:avLst/>
          </a:prstGeom>
        </p:spPr>
        <p:txBody>
          <a:bodyPr wrap="square">
            <a:spAutoFit/>
          </a:bodyPr>
          <a:lstStyle/>
          <a:p>
            <a:pPr lvl="0" algn="ctr"/>
            <a:r>
              <a:rPr lang="en-US" sz="2000" b="0" i="0" dirty="0">
                <a:solidFill>
                  <a:srgbClr val="000000"/>
                </a:solidFill>
                <a:effectLst/>
                <a:latin typeface="Arial" panose="020B0604020202020204" pitchFamily="34" charset="0"/>
              </a:rPr>
              <a:t>Work will consist of furnishing a flexible water activated patching material that may be used “as-is” in any ambient temperature conditions typical to South Carolina for road maintenance patching operations. </a:t>
            </a:r>
          </a:p>
          <a:p>
            <a:pPr lvl="0" algn="ctr"/>
            <a:endParaRPr lang="en-US" sz="1600" b="0" i="0" dirty="0">
              <a:solidFill>
                <a:srgbClr val="000000"/>
              </a:solidFill>
              <a:effectLst/>
              <a:latin typeface="Arial" panose="020B0604020202020204" pitchFamily="34" charset="0"/>
            </a:endParaRPr>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12/22/2019</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12/21/2022</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381000" y="1496606"/>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DeAna Reed-Sharpe</a:t>
            </a:r>
            <a:endParaRPr lang="en-US" dirty="0"/>
          </a:p>
        </p:txBody>
      </p:sp>
      <p:pic>
        <p:nvPicPr>
          <p:cNvPr id="5122" name="Picture 2" descr="See the source image">
            <a:extLst>
              <a:ext uri="{FF2B5EF4-FFF2-40B4-BE49-F238E27FC236}">
                <a16:creationId xmlns:a16="http://schemas.microsoft.com/office/drawing/2014/main" id="{48687650-6012-4F60-9FF1-EDC191D084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99" y="2173521"/>
            <a:ext cx="3536215" cy="251095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DDE91DB-C7FF-4300-9765-7227693C1D28}"/>
              </a:ext>
            </a:extLst>
          </p:cNvPr>
          <p:cNvSpPr txBox="1"/>
          <p:nvPr/>
        </p:nvSpPr>
        <p:spPr>
          <a:xfrm>
            <a:off x="380999" y="4924729"/>
            <a:ext cx="8572499"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Both vendors on contract,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Fortiline</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Inc. &amp;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SealMaster</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offer the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Aquaphalt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brand of pothole patching material. </a:t>
            </a:r>
            <a:r>
              <a:rPr kumimoji="0" lang="en-US" sz="1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charset="0"/>
              </a:rPr>
              <a:t>Aquaphalt</a:t>
            </a: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charset="0"/>
              </a:rPr>
              <a:t> is an approved patching material manufacturer per South Carolina Department of Transportation. </a:t>
            </a:r>
            <a:endParaRPr kumimoji="0" lang="en-US" sz="1600" b="0" i="0" u="none" strike="noStrike" kern="1200" cap="none" spc="0" normalizeH="0" baseline="0" noProof="0" dirty="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721226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1446550"/>
          </a:xfrm>
          <a:prstGeom prst="rect">
            <a:avLst/>
          </a:prstGeom>
        </p:spPr>
        <p:txBody>
          <a:bodyPr wrap="square">
            <a:spAutoFit/>
          </a:bodyPr>
          <a:lstStyle/>
          <a:p>
            <a:pPr lvl="0"/>
            <a:r>
              <a:rPr lang="en-US" sz="4400" b="1" dirty="0">
                <a:solidFill>
                  <a:srgbClr val="1F497D"/>
                </a:solidFill>
                <a:latin typeface="Calibri"/>
                <a:hlinkClick r:id="rId3"/>
              </a:rPr>
              <a:t>Walk-In Building &amp; Home Improvement Supplies</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32657" y="3810000"/>
            <a:ext cx="9111343" cy="2800767"/>
          </a:xfrm>
          <a:prstGeom prst="rect">
            <a:avLst/>
          </a:prstGeom>
        </p:spPr>
        <p:txBody>
          <a:bodyPr wrap="square">
            <a:spAutoFit/>
          </a:bodyPr>
          <a:lstStyle/>
          <a:p>
            <a:pPr lvl="0" algn="ctr"/>
            <a:r>
              <a:rPr lang="en-US" b="0" i="0" dirty="0">
                <a:solidFill>
                  <a:srgbClr val="000000"/>
                </a:solidFill>
                <a:effectLst/>
                <a:latin typeface="Arial" panose="020B0604020202020204" pitchFamily="34" charset="0"/>
              </a:rPr>
              <a:t>This contract provides for a 7% DISCOUNT to the State and the convenience and flexibility of a walk-in, same day solution for access to materials, equipment and supplies.</a:t>
            </a:r>
          </a:p>
          <a:p>
            <a:pPr lvl="0" algn="ctr"/>
            <a:endParaRPr lang="en-US" sz="1400" dirty="0">
              <a:solidFill>
                <a:srgbClr val="000000"/>
              </a:solidFill>
              <a:latin typeface="Arial" panose="020B0604020202020204" pitchFamily="34" charset="0"/>
            </a:endParaRPr>
          </a:p>
          <a:p>
            <a:pPr lvl="0" algn="ctr"/>
            <a:r>
              <a:rPr lang="en-US" b="0" i="0" dirty="0">
                <a:solidFill>
                  <a:srgbClr val="000000"/>
                </a:solidFill>
                <a:effectLst/>
                <a:latin typeface="Arial" panose="020B0604020202020204" pitchFamily="34" charset="0"/>
              </a:rPr>
              <a:t>This contact is not intended for large project purchases. It is intended for smaller needs (a few pieces of plywood or 2x4s, an extra bag of concrete, etc.). Total of purchases are limited to the P-card limits, purchase orders cannot be used on this contract.</a:t>
            </a:r>
          </a:p>
          <a:p>
            <a:pPr lvl="0" algn="ctr"/>
            <a:endParaRPr lang="en-US" b="0" i="0" dirty="0">
              <a:solidFill>
                <a:srgbClr val="000000"/>
              </a:solidFill>
              <a:effectLst/>
              <a:latin typeface="Arial" panose="020B0604020202020204" pitchFamily="34" charset="0"/>
            </a:endParaRPr>
          </a:p>
          <a:p>
            <a:pPr lvl="0" algn="ctr"/>
            <a:endParaRPr lang="en-US" sz="1600" dirty="0">
              <a:solidFill>
                <a:srgbClr val="000000"/>
              </a:solidFill>
              <a:latin typeface="Arial" panose="020B0604020202020204" pitchFamily="34" charset="0"/>
            </a:endParaRPr>
          </a:p>
          <a:p>
            <a:pPr lvl="0" algn="ctr"/>
            <a:endParaRPr lang="en-US" sz="16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10/02/2017</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a:t>
            </a:r>
            <a:r>
              <a:rPr lang="en-US" dirty="0">
                <a:solidFill>
                  <a:srgbClr val="000000"/>
                </a:solidFill>
                <a:latin typeface="Arial" panose="020B0604020202020204" pitchFamily="34" charset="0"/>
              </a:rPr>
              <a:t>07/31</a:t>
            </a:r>
            <a:r>
              <a:rPr lang="en-US" b="0" i="0" dirty="0">
                <a:solidFill>
                  <a:srgbClr val="000000"/>
                </a:solidFill>
                <a:effectLst/>
                <a:latin typeface="Arial" panose="020B0604020202020204" pitchFamily="34" charset="0"/>
              </a:rPr>
              <a:t>/2022</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1628982"/>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DeAna Reed-Sharpe</a:t>
            </a:r>
            <a:endParaRPr lang="en-US" dirty="0"/>
          </a:p>
        </p:txBody>
      </p:sp>
      <p:sp>
        <p:nvSpPr>
          <p:cNvPr id="10" name="TextBox 9">
            <a:extLst>
              <a:ext uri="{FF2B5EF4-FFF2-40B4-BE49-F238E27FC236}">
                <a16:creationId xmlns:a16="http://schemas.microsoft.com/office/drawing/2014/main" id="{73810EB4-74EC-41DE-B0F3-744DFE1BD9C1}"/>
              </a:ext>
            </a:extLst>
          </p:cNvPr>
          <p:cNvSpPr txBox="1"/>
          <p:nvPr/>
        </p:nvSpPr>
        <p:spPr>
          <a:xfrm>
            <a:off x="169555" y="2250096"/>
            <a:ext cx="5132615"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C0504D"/>
                </a:solidFill>
                <a:effectLst/>
                <a:uLnTx/>
                <a:uFillTx/>
                <a:latin typeface="Calibri"/>
                <a:ea typeface="+mn-ea"/>
                <a:cs typeface="Arial" charset="0"/>
              </a:rPr>
              <a:t>Convenience Contract / Non-Mandatory</a:t>
            </a:r>
          </a:p>
        </p:txBody>
      </p:sp>
      <p:pic>
        <p:nvPicPr>
          <p:cNvPr id="2" name="Picture 1">
            <a:extLst>
              <a:ext uri="{FF2B5EF4-FFF2-40B4-BE49-F238E27FC236}">
                <a16:creationId xmlns:a16="http://schemas.microsoft.com/office/drawing/2014/main" id="{0C49232D-53E3-42DA-9041-011A034A204E}"/>
              </a:ext>
            </a:extLst>
          </p:cNvPr>
          <p:cNvPicPr>
            <a:picLocks noChangeAspect="1"/>
          </p:cNvPicPr>
          <p:nvPr/>
        </p:nvPicPr>
        <p:blipFill>
          <a:blip r:embed="rId4"/>
          <a:stretch>
            <a:fillRect/>
          </a:stretch>
        </p:blipFill>
        <p:spPr>
          <a:xfrm>
            <a:off x="5302170" y="1880764"/>
            <a:ext cx="3621256" cy="1810628"/>
          </a:xfrm>
          <a:prstGeom prst="rect">
            <a:avLst/>
          </a:prstGeom>
          <a:ln>
            <a:noFill/>
          </a:ln>
          <a:effectLst>
            <a:softEdge rad="112500"/>
          </a:effectLst>
        </p:spPr>
      </p:pic>
    </p:spTree>
    <p:extLst>
      <p:ext uri="{BB962C8B-B14F-4D97-AF65-F5344CB8AC3E}">
        <p14:creationId xmlns:p14="http://schemas.microsoft.com/office/powerpoint/2010/main" val="2353030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1446550"/>
          </a:xfrm>
          <a:prstGeom prst="rect">
            <a:avLst/>
          </a:prstGeom>
        </p:spPr>
        <p:txBody>
          <a:bodyPr wrap="square">
            <a:spAutoFit/>
          </a:bodyPr>
          <a:lstStyle/>
          <a:p>
            <a:pPr lvl="0"/>
            <a:r>
              <a:rPr lang="en-US" sz="4400" b="1" dirty="0">
                <a:solidFill>
                  <a:srgbClr val="1F497D"/>
                </a:solidFill>
                <a:latin typeface="Calibri"/>
                <a:hlinkClick r:id="rId3"/>
              </a:rPr>
              <a:t>Building Inspection &amp; Testing Services</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0" y="3643969"/>
            <a:ext cx="9144000" cy="2431435"/>
          </a:xfrm>
          <a:prstGeom prst="rect">
            <a:avLst/>
          </a:prstGeom>
        </p:spPr>
        <p:txBody>
          <a:bodyPr wrap="square">
            <a:spAutoFit/>
          </a:bodyPr>
          <a:lstStyle/>
          <a:p>
            <a:pPr lvl="0" algn="ctr"/>
            <a:r>
              <a:rPr lang="en-US" sz="2000" b="0" i="0" dirty="0">
                <a:solidFill>
                  <a:srgbClr val="000000"/>
                </a:solidFill>
                <a:effectLst/>
                <a:latin typeface="Arial" panose="020B0604020202020204" pitchFamily="34" charset="0"/>
              </a:rPr>
              <a:t>Fixed Price Bid that allows for suppliers to be added annually throughout the life of the contract.</a:t>
            </a:r>
          </a:p>
          <a:p>
            <a:pPr lvl="0" algn="ctr"/>
            <a:endParaRPr lang="en-US" sz="1400" b="0" i="0" dirty="0">
              <a:solidFill>
                <a:srgbClr val="000000"/>
              </a:solidFill>
              <a:effectLst/>
              <a:latin typeface="Arial" panose="020B0604020202020204" pitchFamily="34" charset="0"/>
            </a:endParaRPr>
          </a:p>
          <a:p>
            <a:pPr lvl="0" algn="ctr"/>
            <a:r>
              <a:rPr lang="en-US" sz="2000" b="0" i="0" dirty="0">
                <a:solidFill>
                  <a:srgbClr val="000000"/>
                </a:solidFill>
                <a:effectLst/>
                <a:latin typeface="Arial" panose="020B0604020202020204" pitchFamily="34" charset="0"/>
              </a:rPr>
              <a:t> The scope of inspection and testing services for a specific construction project are to be described in the purchase order. </a:t>
            </a:r>
          </a:p>
          <a:p>
            <a:pPr lvl="0" algn="ctr"/>
            <a:r>
              <a:rPr lang="en-US" sz="2000" b="0" i="0" dirty="0">
                <a:solidFill>
                  <a:srgbClr val="000000"/>
                </a:solidFill>
                <a:effectLst/>
                <a:latin typeface="Arial" panose="020B0604020202020204" pitchFamily="34" charset="0"/>
              </a:rPr>
              <a:t>A fully completed Inspection/Material Testing Order Form, OSE Form SE-955, must accompany a purchase order issued by a State public procurement unit. </a:t>
            </a:r>
          </a:p>
          <a:p>
            <a:pPr lvl="0" algn="ctr"/>
            <a:endParaRPr lang="en-US"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12/16/2019</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12/15/2024</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1628982"/>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Portia Davis</a:t>
            </a:r>
            <a:endParaRPr lang="en-US" dirty="0"/>
          </a:p>
        </p:txBody>
      </p:sp>
      <p:pic>
        <p:nvPicPr>
          <p:cNvPr id="3" name="Picture 2">
            <a:extLst>
              <a:ext uri="{FF2B5EF4-FFF2-40B4-BE49-F238E27FC236}">
                <a16:creationId xmlns:a16="http://schemas.microsoft.com/office/drawing/2014/main" id="{65B82C1B-7696-40E4-86AE-AB9990D01BF6}"/>
              </a:ext>
            </a:extLst>
          </p:cNvPr>
          <p:cNvPicPr>
            <a:picLocks noChangeAspect="1"/>
          </p:cNvPicPr>
          <p:nvPr/>
        </p:nvPicPr>
        <p:blipFill>
          <a:blip r:embed="rId4"/>
          <a:stretch>
            <a:fillRect/>
          </a:stretch>
        </p:blipFill>
        <p:spPr>
          <a:xfrm>
            <a:off x="0" y="2061408"/>
            <a:ext cx="9144000" cy="1450848"/>
          </a:xfrm>
          <a:prstGeom prst="rect">
            <a:avLst/>
          </a:prstGeom>
        </p:spPr>
      </p:pic>
    </p:spTree>
    <p:extLst>
      <p:ext uri="{BB962C8B-B14F-4D97-AF65-F5344CB8AC3E}">
        <p14:creationId xmlns:p14="http://schemas.microsoft.com/office/powerpoint/2010/main" val="1704299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428015" cy="1446550"/>
          </a:xfrm>
          <a:prstGeom prst="rect">
            <a:avLst/>
          </a:prstGeom>
        </p:spPr>
        <p:txBody>
          <a:bodyPr wrap="square">
            <a:spAutoFit/>
          </a:bodyPr>
          <a:lstStyle/>
          <a:p>
            <a:pPr lvl="0"/>
            <a:r>
              <a:rPr lang="en-US" sz="4400" b="1" dirty="0">
                <a:solidFill>
                  <a:srgbClr val="1F497D"/>
                </a:solidFill>
                <a:latin typeface="Calibri"/>
                <a:hlinkClick r:id="rId3"/>
              </a:rPr>
              <a:t>HVAC Testing, Adjusting &amp; Balancing Services</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4299788" y="2085708"/>
            <a:ext cx="4539343" cy="4293483"/>
          </a:xfrm>
          <a:prstGeom prst="rect">
            <a:avLst/>
          </a:prstGeom>
        </p:spPr>
        <p:txBody>
          <a:bodyPr wrap="square">
            <a:spAutoFit/>
          </a:bodyPr>
          <a:lstStyle/>
          <a:p>
            <a:pPr lvl="0" algn="ctr"/>
            <a:r>
              <a:rPr lang="en-US" b="0" i="0" dirty="0">
                <a:solidFill>
                  <a:srgbClr val="000000"/>
                </a:solidFill>
                <a:effectLst/>
                <a:latin typeface="Arial" panose="020B0604020202020204" pitchFamily="34" charset="0"/>
              </a:rPr>
              <a:t>TAB – General Services</a:t>
            </a:r>
          </a:p>
          <a:p>
            <a:pPr lvl="0" algn="ctr"/>
            <a:endParaRPr lang="en-US" sz="1100" b="0" i="0" dirty="0">
              <a:solidFill>
                <a:srgbClr val="000000"/>
              </a:solidFill>
              <a:effectLst/>
              <a:latin typeface="Arial" panose="020B0604020202020204" pitchFamily="34" charset="0"/>
            </a:endParaRPr>
          </a:p>
          <a:p>
            <a:pPr lvl="0" algn="ctr"/>
            <a:r>
              <a:rPr lang="en-US" dirty="0">
                <a:solidFill>
                  <a:srgbClr val="000000"/>
                </a:solidFill>
                <a:latin typeface="Arial" panose="020B0604020202020204" pitchFamily="34" charset="0"/>
              </a:rPr>
              <a:t>TAB – Air Balance &amp; Equipment Test</a:t>
            </a:r>
          </a:p>
          <a:p>
            <a:pPr lvl="0" algn="ctr"/>
            <a:endParaRPr lang="en-US" sz="1100" dirty="0">
              <a:solidFill>
                <a:srgbClr val="000000"/>
              </a:solidFill>
              <a:latin typeface="Arial" panose="020B0604020202020204" pitchFamily="34" charset="0"/>
            </a:endParaRPr>
          </a:p>
          <a:p>
            <a:pPr lvl="0" algn="ctr"/>
            <a:r>
              <a:rPr lang="en-US" b="0" i="0" dirty="0">
                <a:solidFill>
                  <a:srgbClr val="000000"/>
                </a:solidFill>
                <a:effectLst/>
                <a:latin typeface="Arial" panose="020B0604020202020204" pitchFamily="34" charset="0"/>
              </a:rPr>
              <a:t>TAB – Water Balance &amp; Equipment Test</a:t>
            </a:r>
          </a:p>
          <a:p>
            <a:pPr lvl="0" algn="ctr"/>
            <a:endParaRPr lang="en-US" sz="1100" b="0" i="0" dirty="0">
              <a:solidFill>
                <a:srgbClr val="000000"/>
              </a:solidFill>
              <a:effectLst/>
              <a:latin typeface="Arial" panose="020B0604020202020204" pitchFamily="34" charset="0"/>
            </a:endParaRPr>
          </a:p>
          <a:p>
            <a:pPr lvl="0" algn="ctr"/>
            <a:r>
              <a:rPr lang="en-US" dirty="0">
                <a:solidFill>
                  <a:srgbClr val="000000"/>
                </a:solidFill>
                <a:latin typeface="Arial" panose="020B0604020202020204" pitchFamily="34" charset="0"/>
              </a:rPr>
              <a:t>TAB – Vibration Testing</a:t>
            </a:r>
          </a:p>
          <a:p>
            <a:pPr lvl="0" algn="ctr"/>
            <a:endParaRPr lang="en-US" sz="1100" dirty="0">
              <a:solidFill>
                <a:srgbClr val="000000"/>
              </a:solidFill>
              <a:latin typeface="Arial" panose="020B0604020202020204" pitchFamily="34" charset="0"/>
            </a:endParaRPr>
          </a:p>
          <a:p>
            <a:pPr lvl="0" algn="ctr"/>
            <a:r>
              <a:rPr lang="en-US" b="0" i="0" dirty="0">
                <a:solidFill>
                  <a:srgbClr val="000000"/>
                </a:solidFill>
                <a:effectLst/>
                <a:latin typeface="Arial" panose="020B0604020202020204" pitchFamily="34" charset="0"/>
              </a:rPr>
              <a:t>TAB – Sound Testing</a:t>
            </a:r>
          </a:p>
          <a:p>
            <a:pPr lvl="0" algn="ctr"/>
            <a:endParaRPr lang="en-US" sz="1100" b="0" i="0" dirty="0">
              <a:solidFill>
                <a:srgbClr val="000000"/>
              </a:solidFill>
              <a:effectLst/>
              <a:latin typeface="Arial" panose="020B0604020202020204" pitchFamily="34" charset="0"/>
            </a:endParaRPr>
          </a:p>
          <a:p>
            <a:pPr lvl="0" algn="ctr"/>
            <a:r>
              <a:rPr lang="en-US" dirty="0">
                <a:solidFill>
                  <a:srgbClr val="000000"/>
                </a:solidFill>
                <a:latin typeface="Arial" panose="020B0604020202020204" pitchFamily="34" charset="0"/>
              </a:rPr>
              <a:t>TAB – Reports</a:t>
            </a:r>
          </a:p>
          <a:p>
            <a:pPr marL="285750" lvl="0" indent="-285750" algn="ctr">
              <a:buFont typeface="Arial" panose="020B0604020202020204" pitchFamily="34" charset="0"/>
              <a:buChar char="•"/>
            </a:pPr>
            <a:r>
              <a:rPr lang="en-US" b="0" i="0" dirty="0">
                <a:solidFill>
                  <a:srgbClr val="000000"/>
                </a:solidFill>
                <a:effectLst/>
                <a:latin typeface="Arial" panose="020B0604020202020204" pitchFamily="34" charset="0"/>
              </a:rPr>
              <a:t>System Review</a:t>
            </a:r>
          </a:p>
          <a:p>
            <a:pPr marL="285750" lvl="0" indent="-285750" algn="ctr">
              <a:buFont typeface="Arial" panose="020B0604020202020204" pitchFamily="34" charset="0"/>
              <a:buChar char="•"/>
            </a:pPr>
            <a:r>
              <a:rPr lang="en-US" dirty="0">
                <a:solidFill>
                  <a:srgbClr val="000000"/>
                </a:solidFill>
                <a:latin typeface="Arial" panose="020B0604020202020204" pitchFamily="34" charset="0"/>
              </a:rPr>
              <a:t>System Inspection</a:t>
            </a:r>
          </a:p>
          <a:p>
            <a:pPr marL="285750" lvl="0" indent="-285750" algn="ctr">
              <a:buFont typeface="Arial" panose="020B0604020202020204" pitchFamily="34" charset="0"/>
              <a:buChar char="•"/>
            </a:pPr>
            <a:r>
              <a:rPr lang="en-US" b="0" i="0" dirty="0">
                <a:solidFill>
                  <a:srgbClr val="000000"/>
                </a:solidFill>
                <a:effectLst/>
                <a:latin typeface="Arial" panose="020B0604020202020204" pitchFamily="34" charset="0"/>
              </a:rPr>
              <a:t>Duct Air Leakage Test</a:t>
            </a:r>
          </a:p>
          <a:p>
            <a:pPr marL="285750" lvl="0" indent="-285750" algn="ctr">
              <a:buFont typeface="Arial" panose="020B0604020202020204" pitchFamily="34" charset="0"/>
              <a:buChar char="•"/>
            </a:pPr>
            <a:r>
              <a:rPr lang="en-US" dirty="0">
                <a:solidFill>
                  <a:srgbClr val="000000"/>
                </a:solidFill>
                <a:latin typeface="Arial" panose="020B0604020202020204" pitchFamily="34" charset="0"/>
              </a:rPr>
              <a:t>System Readiness Report</a:t>
            </a:r>
            <a:endParaRPr lang="en-US" b="0" i="0" dirty="0">
              <a:solidFill>
                <a:srgbClr val="000000"/>
              </a:solidFill>
              <a:effectLst/>
              <a:latin typeface="Arial" panose="020B0604020202020204" pitchFamily="34" charset="0"/>
            </a:endParaRPr>
          </a:p>
          <a:p>
            <a:pPr lvl="0" algn="ctr"/>
            <a:endParaRPr lang="en-US" sz="1200" b="0" i="0" dirty="0">
              <a:solidFill>
                <a:srgbClr val="000000"/>
              </a:solidFill>
              <a:effectLst/>
              <a:latin typeface="Arial" panose="020B0604020202020204" pitchFamily="34" charset="0"/>
            </a:endParaRPr>
          </a:p>
          <a:p>
            <a:pPr lvl="0" algn="ctr"/>
            <a:endParaRPr lang="en-US" sz="16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11/13/2017</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11/12/2022</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1628982"/>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Portia Davis</a:t>
            </a:r>
            <a:endParaRPr lang="en-US" dirty="0"/>
          </a:p>
        </p:txBody>
      </p:sp>
      <p:pic>
        <p:nvPicPr>
          <p:cNvPr id="2" name="Picture 1">
            <a:extLst>
              <a:ext uri="{FF2B5EF4-FFF2-40B4-BE49-F238E27FC236}">
                <a16:creationId xmlns:a16="http://schemas.microsoft.com/office/drawing/2014/main" id="{C57B7701-986B-43D4-93B1-9BAD238D1E04}"/>
              </a:ext>
            </a:extLst>
          </p:cNvPr>
          <p:cNvPicPr>
            <a:picLocks noChangeAspect="1"/>
          </p:cNvPicPr>
          <p:nvPr/>
        </p:nvPicPr>
        <p:blipFill>
          <a:blip r:embed="rId4"/>
          <a:stretch>
            <a:fillRect/>
          </a:stretch>
        </p:blipFill>
        <p:spPr>
          <a:xfrm>
            <a:off x="201385" y="2485818"/>
            <a:ext cx="4114800" cy="2743200"/>
          </a:xfrm>
          <a:prstGeom prst="rect">
            <a:avLst/>
          </a:prstGeom>
        </p:spPr>
      </p:pic>
    </p:spTree>
    <p:extLst>
      <p:ext uri="{BB962C8B-B14F-4D97-AF65-F5344CB8AC3E}">
        <p14:creationId xmlns:p14="http://schemas.microsoft.com/office/powerpoint/2010/main" val="4252443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EEDC51-4033-4AA5-8FE6-007928FEE134}"/>
              </a:ext>
            </a:extLst>
          </p:cNvPr>
          <p:cNvPicPr>
            <a:picLocks noChangeAspect="1"/>
          </p:cNvPicPr>
          <p:nvPr/>
        </p:nvPicPr>
        <p:blipFill>
          <a:blip r:embed="rId3"/>
          <a:stretch>
            <a:fillRect/>
          </a:stretch>
        </p:blipFill>
        <p:spPr>
          <a:xfrm>
            <a:off x="188139" y="3766595"/>
            <a:ext cx="2885229" cy="1917475"/>
          </a:xfrm>
          <a:prstGeom prst="rect">
            <a:avLst/>
          </a:prstGeom>
        </p:spPr>
      </p:pic>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1446550"/>
          </a:xfrm>
          <a:prstGeom prst="rect">
            <a:avLst/>
          </a:prstGeom>
        </p:spPr>
        <p:txBody>
          <a:bodyPr wrap="square">
            <a:spAutoFit/>
          </a:bodyPr>
          <a:lstStyle/>
          <a:p>
            <a:pPr lvl="0"/>
            <a:r>
              <a:rPr lang="en-US" sz="4400" b="1" dirty="0">
                <a:solidFill>
                  <a:srgbClr val="1F497D"/>
                </a:solidFill>
                <a:latin typeface="Calibri"/>
                <a:hlinkClick r:id="rId4"/>
              </a:rPr>
              <a:t>Asbestos, Lead Paint, Mold Collection &amp; Testing</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3086614" y="2030899"/>
            <a:ext cx="5936649" cy="3785652"/>
          </a:xfrm>
          <a:prstGeom prst="rect">
            <a:avLst/>
          </a:prstGeom>
        </p:spPr>
        <p:txBody>
          <a:bodyPr wrap="square">
            <a:spAutoFit/>
          </a:bodyPr>
          <a:lstStyle/>
          <a:p>
            <a:pPr lvl="0" algn="ctr"/>
            <a:r>
              <a:rPr lang="en-US" sz="2400" b="1" i="0" dirty="0">
                <a:effectLst/>
                <a:latin typeface="Arial" panose="020B0604020202020204" pitchFamily="34" charset="0"/>
              </a:rPr>
              <a:t>LOT-1: Asbestos Testing &amp; Reporting</a:t>
            </a:r>
          </a:p>
          <a:p>
            <a:pPr lvl="0" algn="ctr"/>
            <a:endParaRPr lang="en-US" b="1" i="0" dirty="0">
              <a:effectLst/>
              <a:latin typeface="Arial" panose="020B0604020202020204" pitchFamily="34" charset="0"/>
            </a:endParaRPr>
          </a:p>
          <a:p>
            <a:pPr lvl="0" algn="ctr"/>
            <a:r>
              <a:rPr lang="en-US" sz="2400" b="1" i="0" dirty="0">
                <a:effectLst/>
                <a:latin typeface="Arial" panose="020B0604020202020204" pitchFamily="34" charset="0"/>
              </a:rPr>
              <a:t>LOT-2: Lead Based Paint Testing </a:t>
            </a:r>
            <a:r>
              <a:rPr lang="en-US" sz="2400" b="1" dirty="0">
                <a:latin typeface="Arial" panose="020B0604020202020204" pitchFamily="34" charset="0"/>
              </a:rPr>
              <a:t>&amp; Reporting</a:t>
            </a:r>
            <a:r>
              <a:rPr lang="en-US" sz="2400" b="1" i="0" dirty="0">
                <a:effectLst/>
                <a:latin typeface="Arial" panose="020B0604020202020204" pitchFamily="34" charset="0"/>
              </a:rPr>
              <a:t> </a:t>
            </a:r>
          </a:p>
          <a:p>
            <a:pPr lvl="0" algn="ctr"/>
            <a:endParaRPr lang="en-US" b="1" i="0" dirty="0">
              <a:effectLst/>
              <a:latin typeface="Arial" panose="020B0604020202020204" pitchFamily="34" charset="0"/>
            </a:endParaRPr>
          </a:p>
          <a:p>
            <a:pPr lvl="0" algn="ctr"/>
            <a:r>
              <a:rPr lang="en-US" sz="2400" b="1" i="0" dirty="0">
                <a:effectLst/>
                <a:latin typeface="Arial" panose="020B0604020202020204" pitchFamily="34" charset="0"/>
              </a:rPr>
              <a:t>LOT-3: Limited Indoor Air Quality Survey- Mold Testing &amp; Reporting</a:t>
            </a:r>
          </a:p>
          <a:p>
            <a:pPr lvl="0" algn="ctr"/>
            <a:endParaRPr lang="en-US" b="1" i="0" dirty="0">
              <a:effectLst/>
              <a:latin typeface="Arial" panose="020B0604020202020204" pitchFamily="34" charset="0"/>
            </a:endParaRPr>
          </a:p>
          <a:p>
            <a:pPr lvl="0" algn="ctr"/>
            <a:r>
              <a:rPr lang="en-US" sz="2400" b="1" i="0" dirty="0">
                <a:effectLst/>
                <a:latin typeface="Arial" panose="020B0604020202020204" pitchFamily="34" charset="0"/>
              </a:rPr>
              <a:t>LOT-4: Renovation Air Monitoring</a:t>
            </a:r>
          </a:p>
          <a:p>
            <a:pPr lvl="0" algn="ctr"/>
            <a:r>
              <a:rPr lang="en-US" b="1" i="0" dirty="0">
                <a:effectLst/>
                <a:latin typeface="Arial" panose="020B0604020202020204" pitchFamily="34" charset="0"/>
              </a:rPr>
              <a:t> </a:t>
            </a:r>
          </a:p>
          <a:p>
            <a:pPr lvl="0" algn="ctr"/>
            <a:r>
              <a:rPr lang="en-US" sz="2400" b="1" i="0" dirty="0">
                <a:effectLst/>
                <a:latin typeface="Arial" panose="020B0604020202020204" pitchFamily="34" charset="0"/>
              </a:rPr>
              <a:t>LOTS-5 through 7: Lab Fees</a:t>
            </a:r>
            <a:endParaRPr lang="en-US" sz="16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05/20/2021</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05/19/2026</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1628982"/>
            <a:ext cx="2476501" cy="369332"/>
          </a:xfrm>
          <a:prstGeom prst="rect">
            <a:avLst/>
          </a:prstGeom>
          <a:noFill/>
        </p:spPr>
        <p:txBody>
          <a:bodyPr wrap="square">
            <a:spAutoFit/>
          </a:bodyPr>
          <a:lstStyle/>
          <a:p>
            <a:r>
              <a:rPr lang="en-US" dirty="0">
                <a:latin typeface="Arial" panose="020B0604020202020204" pitchFamily="34" charset="0"/>
              </a:rPr>
              <a:t>Michael Speakmon</a:t>
            </a:r>
            <a:endParaRPr lang="en-US" dirty="0"/>
          </a:p>
        </p:txBody>
      </p:sp>
      <p:pic>
        <p:nvPicPr>
          <p:cNvPr id="3" name="Picture 2">
            <a:extLst>
              <a:ext uri="{FF2B5EF4-FFF2-40B4-BE49-F238E27FC236}">
                <a16:creationId xmlns:a16="http://schemas.microsoft.com/office/drawing/2014/main" id="{2BE36AC4-C7F2-4B59-8697-760BBA950AAD}"/>
              </a:ext>
            </a:extLst>
          </p:cNvPr>
          <p:cNvPicPr>
            <a:picLocks noChangeAspect="1"/>
          </p:cNvPicPr>
          <p:nvPr/>
        </p:nvPicPr>
        <p:blipFill>
          <a:blip r:embed="rId5"/>
          <a:stretch>
            <a:fillRect/>
          </a:stretch>
        </p:blipFill>
        <p:spPr>
          <a:xfrm>
            <a:off x="201385" y="2065623"/>
            <a:ext cx="2885229" cy="1625947"/>
          </a:xfrm>
          <a:prstGeom prst="rect">
            <a:avLst/>
          </a:prstGeom>
        </p:spPr>
      </p:pic>
      <p:sp>
        <p:nvSpPr>
          <p:cNvPr id="8" name="TextBox 7">
            <a:extLst>
              <a:ext uri="{FF2B5EF4-FFF2-40B4-BE49-F238E27FC236}">
                <a16:creationId xmlns:a16="http://schemas.microsoft.com/office/drawing/2014/main" id="{911B0323-04BE-413C-891F-4ADD2C0522F7}"/>
              </a:ext>
            </a:extLst>
          </p:cNvPr>
          <p:cNvSpPr txBox="1"/>
          <p:nvPr/>
        </p:nvSpPr>
        <p:spPr>
          <a:xfrm>
            <a:off x="62849" y="4028492"/>
            <a:ext cx="31623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a:ea typeface="+mn-ea"/>
                <a:cs typeface="Arial" charset="0"/>
              </a:rPr>
              <a:t>New State Term Contract</a:t>
            </a:r>
          </a:p>
        </p:txBody>
      </p:sp>
    </p:spTree>
    <p:extLst>
      <p:ext uri="{BB962C8B-B14F-4D97-AF65-F5344CB8AC3E}">
        <p14:creationId xmlns:p14="http://schemas.microsoft.com/office/powerpoint/2010/main" val="517353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769441"/>
          </a:xfrm>
          <a:prstGeom prst="rect">
            <a:avLst/>
          </a:prstGeom>
        </p:spPr>
        <p:txBody>
          <a:bodyPr wrap="square">
            <a:spAutoFit/>
          </a:bodyPr>
          <a:lstStyle/>
          <a:p>
            <a:pPr lvl="0"/>
            <a:r>
              <a:rPr lang="en-US" sz="4400" b="1" dirty="0">
                <a:solidFill>
                  <a:srgbClr val="1F497D"/>
                </a:solidFill>
                <a:latin typeface="Calibri"/>
                <a:hlinkClick r:id="rId3"/>
              </a:rPr>
              <a:t>Equipment Rentals</a:t>
            </a:r>
            <a:endParaRPr lang="en-US" sz="2000" dirty="0">
              <a:solidFill>
                <a:prstClr val="black"/>
              </a:solidFill>
            </a:endParaRPr>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05/06/2021</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03/10/2026</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951873"/>
            <a:ext cx="2476501" cy="369332"/>
          </a:xfrm>
          <a:prstGeom prst="rect">
            <a:avLst/>
          </a:prstGeom>
          <a:noFill/>
        </p:spPr>
        <p:txBody>
          <a:bodyPr wrap="square">
            <a:spAutoFit/>
          </a:bodyPr>
          <a:lstStyle/>
          <a:p>
            <a:r>
              <a:rPr lang="en-US" dirty="0">
                <a:latin typeface="Arial" panose="020B0604020202020204" pitchFamily="34" charset="0"/>
              </a:rPr>
              <a:t>Michael Speakmon</a:t>
            </a:r>
            <a:endParaRPr lang="en-US" dirty="0"/>
          </a:p>
        </p:txBody>
      </p:sp>
      <p:pic>
        <p:nvPicPr>
          <p:cNvPr id="2" name="Picture 1">
            <a:extLst>
              <a:ext uri="{FF2B5EF4-FFF2-40B4-BE49-F238E27FC236}">
                <a16:creationId xmlns:a16="http://schemas.microsoft.com/office/drawing/2014/main" id="{A1B2D658-F4B5-40B9-97A7-2490F3FA3004}"/>
              </a:ext>
            </a:extLst>
          </p:cNvPr>
          <p:cNvPicPr>
            <a:picLocks noChangeAspect="1"/>
          </p:cNvPicPr>
          <p:nvPr/>
        </p:nvPicPr>
        <p:blipFill rotWithShape="1">
          <a:blip r:embed="rId4"/>
          <a:srcRect l="25000" t="4583" r="20313" b="6349"/>
          <a:stretch/>
        </p:blipFill>
        <p:spPr>
          <a:xfrm>
            <a:off x="672192" y="1321205"/>
            <a:ext cx="2909208" cy="2267007"/>
          </a:xfrm>
          <a:prstGeom prst="rect">
            <a:avLst/>
          </a:prstGeom>
        </p:spPr>
      </p:pic>
      <p:pic>
        <p:nvPicPr>
          <p:cNvPr id="3" name="Picture 2">
            <a:extLst>
              <a:ext uri="{FF2B5EF4-FFF2-40B4-BE49-F238E27FC236}">
                <a16:creationId xmlns:a16="http://schemas.microsoft.com/office/drawing/2014/main" id="{0EABD055-1D9E-4060-95CB-821A57BC12D8}"/>
              </a:ext>
            </a:extLst>
          </p:cNvPr>
          <p:cNvPicPr>
            <a:picLocks noChangeAspect="1"/>
          </p:cNvPicPr>
          <p:nvPr/>
        </p:nvPicPr>
        <p:blipFill>
          <a:blip r:embed="rId5"/>
          <a:stretch>
            <a:fillRect/>
          </a:stretch>
        </p:blipFill>
        <p:spPr>
          <a:xfrm>
            <a:off x="3899808" y="1896392"/>
            <a:ext cx="4572000" cy="1309878"/>
          </a:xfrm>
          <a:prstGeom prst="rect">
            <a:avLst/>
          </a:prstGeom>
        </p:spPr>
      </p:pic>
      <p:sp>
        <p:nvSpPr>
          <p:cNvPr id="10" name="TextBox 9">
            <a:extLst>
              <a:ext uri="{FF2B5EF4-FFF2-40B4-BE49-F238E27FC236}">
                <a16:creationId xmlns:a16="http://schemas.microsoft.com/office/drawing/2014/main" id="{7D730F10-0D34-4C4B-B7B8-42EF09CEFD2C}"/>
              </a:ext>
            </a:extLst>
          </p:cNvPr>
          <p:cNvSpPr txBox="1"/>
          <p:nvPr/>
        </p:nvSpPr>
        <p:spPr>
          <a:xfrm>
            <a:off x="495300" y="3792653"/>
            <a:ext cx="8153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C0504D"/>
                </a:solidFill>
                <a:effectLst/>
                <a:uLnTx/>
                <a:uFillTx/>
                <a:latin typeface="Calibri"/>
                <a:ea typeface="+mn-ea"/>
                <a:cs typeface="Arial" charset="0"/>
              </a:rPr>
              <a:t>New State Term Contract</a:t>
            </a:r>
          </a:p>
        </p:txBody>
      </p:sp>
      <p:sp>
        <p:nvSpPr>
          <p:cNvPr id="11" name="Rectangle 10">
            <a:extLst>
              <a:ext uri="{FF2B5EF4-FFF2-40B4-BE49-F238E27FC236}">
                <a16:creationId xmlns:a16="http://schemas.microsoft.com/office/drawing/2014/main" id="{4B03E857-0B78-4D21-AACC-64BD0FD4187D}"/>
              </a:ext>
            </a:extLst>
          </p:cNvPr>
          <p:cNvSpPr/>
          <p:nvPr/>
        </p:nvSpPr>
        <p:spPr>
          <a:xfrm>
            <a:off x="-157844" y="4827972"/>
            <a:ext cx="9111343" cy="892552"/>
          </a:xfrm>
          <a:prstGeom prst="rect">
            <a:avLst/>
          </a:prstGeom>
        </p:spPr>
        <p:txBody>
          <a:bodyPr wrap="square">
            <a:spAutoFit/>
          </a:bodyPr>
          <a:lstStyle/>
          <a:p>
            <a:pPr lvl="0" algn="ctr"/>
            <a:r>
              <a:rPr lang="en-US" sz="2800" b="0" i="0" dirty="0">
                <a:solidFill>
                  <a:srgbClr val="000000"/>
                </a:solidFill>
                <a:effectLst/>
                <a:latin typeface="Arial" panose="020B0604020202020204" pitchFamily="34" charset="0"/>
              </a:rPr>
              <a:t>Heavy Equipment Rental</a:t>
            </a:r>
          </a:p>
          <a:p>
            <a:pPr lvl="0" algn="ctr"/>
            <a:endParaRPr lang="en-US" sz="2400" dirty="0"/>
          </a:p>
        </p:txBody>
      </p:sp>
    </p:spTree>
    <p:extLst>
      <p:ext uri="{BB962C8B-B14F-4D97-AF65-F5344CB8AC3E}">
        <p14:creationId xmlns:p14="http://schemas.microsoft.com/office/powerpoint/2010/main" val="990311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9691"/>
            <a:ext cx="5105400" cy="990600"/>
          </a:xfrm>
        </p:spPr>
        <p:txBody>
          <a:bodyPr/>
          <a:lstStyle/>
          <a:p>
            <a:r>
              <a:rPr lang="en-US" sz="4000" b="1" u="sng" dirty="0">
                <a:solidFill>
                  <a:schemeClr val="tx2"/>
                </a:solidFill>
              </a:rPr>
              <a:t>Getting to Know You</a:t>
            </a:r>
          </a:p>
        </p:txBody>
      </p:sp>
      <p:sp>
        <p:nvSpPr>
          <p:cNvPr id="3" name="Content Placeholder 2"/>
          <p:cNvSpPr>
            <a:spLocks noGrp="1"/>
          </p:cNvSpPr>
          <p:nvPr>
            <p:ph idx="1"/>
          </p:nvPr>
        </p:nvSpPr>
        <p:spPr>
          <a:xfrm>
            <a:off x="838200" y="1981200"/>
            <a:ext cx="3429000" cy="3022745"/>
          </a:xfrm>
        </p:spPr>
        <p:txBody>
          <a:bodyPr/>
          <a:lstStyle/>
          <a:p>
            <a:pPr marL="0" indent="0" algn="ctr">
              <a:buNone/>
            </a:pPr>
            <a:r>
              <a:rPr lang="en-US" sz="4000" b="1" dirty="0">
                <a:solidFill>
                  <a:schemeClr val="accent1">
                    <a:lumMod val="75000"/>
                  </a:schemeClr>
                </a:solidFill>
              </a:rPr>
              <a:t>Does anyone have an unlimited budget?</a:t>
            </a:r>
          </a:p>
        </p:txBody>
      </p:sp>
      <p:pic>
        <p:nvPicPr>
          <p:cNvPr id="4" name="Picture 3">
            <a:extLst>
              <a:ext uri="{FF2B5EF4-FFF2-40B4-BE49-F238E27FC236}">
                <a16:creationId xmlns:a16="http://schemas.microsoft.com/office/drawing/2014/main" id="{27ACC055-5ACC-4D43-B2D4-A0A87710AA50}"/>
              </a:ext>
            </a:extLst>
          </p:cNvPr>
          <p:cNvPicPr>
            <a:picLocks noChangeAspect="1"/>
          </p:cNvPicPr>
          <p:nvPr/>
        </p:nvPicPr>
        <p:blipFill>
          <a:blip r:embed="rId3"/>
          <a:stretch>
            <a:fillRect/>
          </a:stretch>
        </p:blipFill>
        <p:spPr>
          <a:xfrm>
            <a:off x="5105400" y="228600"/>
            <a:ext cx="3797797" cy="5696696"/>
          </a:xfrm>
          <a:prstGeom prst="rect">
            <a:avLst/>
          </a:prstGeom>
          <a:ln>
            <a:noFill/>
          </a:ln>
          <a:effectLst>
            <a:softEdge rad="112500"/>
          </a:effectLst>
        </p:spPr>
      </p:pic>
    </p:spTree>
    <p:extLst>
      <p:ext uri="{BB962C8B-B14F-4D97-AF65-F5344CB8AC3E}">
        <p14:creationId xmlns:p14="http://schemas.microsoft.com/office/powerpoint/2010/main" val="82936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769441"/>
          </a:xfrm>
          <a:prstGeom prst="rect">
            <a:avLst/>
          </a:prstGeom>
        </p:spPr>
        <p:txBody>
          <a:bodyPr wrap="square">
            <a:spAutoFit/>
          </a:bodyPr>
          <a:lstStyle/>
          <a:p>
            <a:pPr lvl="0"/>
            <a:r>
              <a:rPr lang="en-US" sz="4400" b="1" dirty="0">
                <a:solidFill>
                  <a:srgbClr val="1F497D"/>
                </a:solidFill>
                <a:latin typeface="Calibri"/>
                <a:hlinkClick r:id="rId3"/>
              </a:rPr>
              <a:t>Vehicle Rental Services</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304801" y="3678882"/>
            <a:ext cx="8381999" cy="1569660"/>
          </a:xfrm>
          <a:prstGeom prst="rect">
            <a:avLst/>
          </a:prstGeom>
        </p:spPr>
        <p:txBody>
          <a:bodyPr wrap="square">
            <a:spAutoFit/>
          </a:bodyPr>
          <a:lstStyle/>
          <a:p>
            <a:pPr lvl="0" algn="ctr"/>
            <a:r>
              <a:rPr lang="en-US" sz="2400" b="0" i="0" dirty="0">
                <a:solidFill>
                  <a:srgbClr val="000000"/>
                </a:solidFill>
                <a:effectLst/>
                <a:latin typeface="Arial" panose="020B0604020202020204" pitchFamily="34" charset="0"/>
              </a:rPr>
              <a:t>Enterprise and Hertz are awarded on these </a:t>
            </a:r>
            <a:r>
              <a:rPr lang="en-US" sz="2400" b="1" i="0" dirty="0">
                <a:solidFill>
                  <a:srgbClr val="000000"/>
                </a:solidFill>
                <a:effectLst/>
                <a:latin typeface="Arial" panose="020B0604020202020204" pitchFamily="34" charset="0"/>
              </a:rPr>
              <a:t>Nationwide</a:t>
            </a:r>
            <a:r>
              <a:rPr lang="en-US" sz="2400" b="0" i="0" dirty="0">
                <a:solidFill>
                  <a:srgbClr val="000000"/>
                </a:solidFill>
                <a:effectLst/>
                <a:latin typeface="Arial" panose="020B0604020202020204" pitchFamily="34" charset="0"/>
              </a:rPr>
              <a:t> Vehicle Rental contracts. These contracts provide guaranteed rates for vehicle rental services nationwide (other than box truck).</a:t>
            </a:r>
            <a:endParaRPr lang="en-US" sz="20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12/01/2020</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05/20/2025</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982103"/>
            <a:ext cx="2476501" cy="369332"/>
          </a:xfrm>
          <a:prstGeom prst="rect">
            <a:avLst/>
          </a:prstGeom>
          <a:noFill/>
        </p:spPr>
        <p:txBody>
          <a:bodyPr wrap="square">
            <a:spAutoFit/>
          </a:bodyPr>
          <a:lstStyle/>
          <a:p>
            <a:r>
              <a:rPr lang="en-US" dirty="0">
                <a:latin typeface="Arial" panose="020B0604020202020204" pitchFamily="34" charset="0"/>
              </a:rPr>
              <a:t>Ellicia Howard</a:t>
            </a:r>
            <a:endParaRPr lang="en-US" dirty="0"/>
          </a:p>
        </p:txBody>
      </p:sp>
      <p:pic>
        <p:nvPicPr>
          <p:cNvPr id="2" name="Picture 1">
            <a:extLst>
              <a:ext uri="{FF2B5EF4-FFF2-40B4-BE49-F238E27FC236}">
                <a16:creationId xmlns:a16="http://schemas.microsoft.com/office/drawing/2014/main" id="{B9AF6AA6-BD3D-4C4F-B0A3-368B77B9C9F8}"/>
              </a:ext>
            </a:extLst>
          </p:cNvPr>
          <p:cNvPicPr>
            <a:picLocks noChangeAspect="1"/>
          </p:cNvPicPr>
          <p:nvPr/>
        </p:nvPicPr>
        <p:blipFill rotWithShape="1">
          <a:blip r:embed="rId4"/>
          <a:srcRect l="10001" t="32509" r="9999" b="36516"/>
          <a:stretch/>
        </p:blipFill>
        <p:spPr>
          <a:xfrm>
            <a:off x="201385" y="1885439"/>
            <a:ext cx="4876800" cy="1259439"/>
          </a:xfrm>
          <a:prstGeom prst="rect">
            <a:avLst/>
          </a:prstGeom>
        </p:spPr>
      </p:pic>
      <p:pic>
        <p:nvPicPr>
          <p:cNvPr id="3" name="Picture 2">
            <a:extLst>
              <a:ext uri="{FF2B5EF4-FFF2-40B4-BE49-F238E27FC236}">
                <a16:creationId xmlns:a16="http://schemas.microsoft.com/office/drawing/2014/main" id="{99B34224-91FB-4DDA-A3CC-668DDA106CBD}"/>
              </a:ext>
            </a:extLst>
          </p:cNvPr>
          <p:cNvPicPr>
            <a:picLocks noChangeAspect="1"/>
          </p:cNvPicPr>
          <p:nvPr/>
        </p:nvPicPr>
        <p:blipFill rotWithShape="1">
          <a:blip r:embed="rId5"/>
          <a:srcRect l="8047" t="27215" r="7805" b="27215"/>
          <a:stretch/>
        </p:blipFill>
        <p:spPr>
          <a:xfrm>
            <a:off x="5058894" y="1829904"/>
            <a:ext cx="3799115" cy="1371601"/>
          </a:xfrm>
          <a:prstGeom prst="rect">
            <a:avLst/>
          </a:prstGeom>
        </p:spPr>
      </p:pic>
    </p:spTree>
    <p:extLst>
      <p:ext uri="{BB962C8B-B14F-4D97-AF65-F5344CB8AC3E}">
        <p14:creationId xmlns:p14="http://schemas.microsoft.com/office/powerpoint/2010/main" val="73210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ABC2BB-80D0-4D45-812B-C245C4B6D9BB}"/>
              </a:ext>
            </a:extLst>
          </p:cNvPr>
          <p:cNvPicPr>
            <a:picLocks noChangeAspect="1"/>
          </p:cNvPicPr>
          <p:nvPr/>
        </p:nvPicPr>
        <p:blipFill>
          <a:blip r:embed="rId3"/>
          <a:stretch>
            <a:fillRect/>
          </a:stretch>
        </p:blipFill>
        <p:spPr>
          <a:xfrm>
            <a:off x="29934" y="1950654"/>
            <a:ext cx="2819401" cy="1859346"/>
          </a:xfrm>
          <a:prstGeom prst="rect">
            <a:avLst/>
          </a:prstGeom>
        </p:spPr>
      </p:pic>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1446550"/>
          </a:xfrm>
          <a:prstGeom prst="rect">
            <a:avLst/>
          </a:prstGeom>
        </p:spPr>
        <p:txBody>
          <a:bodyPr wrap="square">
            <a:spAutoFit/>
          </a:bodyPr>
          <a:lstStyle/>
          <a:p>
            <a:pPr lvl="0"/>
            <a:r>
              <a:rPr lang="en-US" sz="4400" b="1" dirty="0">
                <a:solidFill>
                  <a:srgbClr val="1F497D"/>
                </a:solidFill>
                <a:latin typeface="Calibri"/>
                <a:hlinkClick r:id="rId4"/>
              </a:rPr>
              <a:t>Large Truck/Cargo Van Rentals</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201386" y="3810000"/>
            <a:ext cx="8752114" cy="2585323"/>
          </a:xfrm>
          <a:prstGeom prst="rect">
            <a:avLst/>
          </a:prstGeom>
        </p:spPr>
        <p:txBody>
          <a:bodyPr wrap="square">
            <a:spAutoFit/>
          </a:bodyPr>
          <a:lstStyle/>
          <a:p>
            <a:pPr lvl="0" algn="ctr"/>
            <a:r>
              <a:rPr lang="en-US" sz="2000" b="1" i="0" dirty="0">
                <a:solidFill>
                  <a:srgbClr val="000000"/>
                </a:solidFill>
                <a:effectLst/>
                <a:latin typeface="Arial" panose="020B0604020202020204" pitchFamily="34" charset="0"/>
              </a:rPr>
              <a:t>Enterprise Leasing Co Southeast, LLC</a:t>
            </a:r>
          </a:p>
          <a:p>
            <a:pPr lvl="0" algn="ctr"/>
            <a:endParaRPr lang="en-US" dirty="0">
              <a:solidFill>
                <a:srgbClr val="000000"/>
              </a:solidFill>
              <a:latin typeface="Arial" panose="020B0604020202020204" pitchFamily="34" charset="0"/>
            </a:endParaRPr>
          </a:p>
          <a:p>
            <a:pPr lvl="0" algn="ctr"/>
            <a:r>
              <a:rPr lang="en-US" b="0" i="0" dirty="0">
                <a:solidFill>
                  <a:srgbClr val="000000"/>
                </a:solidFill>
                <a:effectLst/>
                <a:latin typeface="Arial" panose="020B0604020202020204" pitchFamily="34" charset="0"/>
              </a:rPr>
              <a:t>Includes box trucks, heavy duty pickups, </a:t>
            </a:r>
            <a:r>
              <a:rPr lang="en-US" b="0" i="0" dirty="0" err="1">
                <a:solidFill>
                  <a:srgbClr val="000000"/>
                </a:solidFill>
                <a:effectLst/>
                <a:latin typeface="Arial" panose="020B0604020202020204" pitchFamily="34" charset="0"/>
              </a:rPr>
              <a:t>stakebed</a:t>
            </a:r>
            <a:r>
              <a:rPr lang="en-US" b="0" i="0" dirty="0">
                <a:solidFill>
                  <a:srgbClr val="000000"/>
                </a:solidFill>
                <a:effectLst/>
                <a:latin typeface="Arial" panose="020B0604020202020204" pitchFamily="34" charset="0"/>
              </a:rPr>
              <a:t> trucks, and cargo vans.</a:t>
            </a:r>
          </a:p>
          <a:p>
            <a:pPr lvl="0" algn="ctr"/>
            <a:endParaRPr lang="en-US" dirty="0">
              <a:solidFill>
                <a:srgbClr val="000000"/>
              </a:solidFill>
              <a:latin typeface="Arial" panose="020B0604020202020204" pitchFamily="34" charset="0"/>
            </a:endParaRPr>
          </a:p>
          <a:p>
            <a:pPr lvl="0" algn="ctr"/>
            <a:r>
              <a:rPr lang="en-US" sz="1800" b="1" i="0" dirty="0">
                <a:solidFill>
                  <a:srgbClr val="000000"/>
                </a:solidFill>
                <a:effectLst/>
                <a:latin typeface="Arial" panose="020B0604020202020204" pitchFamily="34" charset="0"/>
              </a:rPr>
              <a:t>Mileage:</a:t>
            </a:r>
            <a:r>
              <a:rPr lang="en-US" sz="1800" b="0" i="0" dirty="0">
                <a:solidFill>
                  <a:srgbClr val="000000"/>
                </a:solidFill>
                <a:effectLst/>
                <a:latin typeface="Arial" panose="020B0604020202020204" pitchFamily="34" charset="0"/>
              </a:rPr>
              <a:t> All rates include a minimum number of miles (Daily-150 miles, Weekly-1050 miles, Monthly-2200 miles). The per mile rate applies once the minimum number of miles is exceeded.</a:t>
            </a:r>
            <a:br>
              <a:rPr lang="en-US" sz="1800" dirty="0"/>
            </a:br>
            <a:endParaRPr lang="en-US" b="0" i="0" dirty="0">
              <a:solidFill>
                <a:srgbClr val="000000"/>
              </a:solidFill>
              <a:effectLst/>
              <a:latin typeface="Arial" panose="020B0604020202020204" pitchFamily="34" charset="0"/>
            </a:endParaRPr>
          </a:p>
          <a:p>
            <a:pPr lvl="0" algn="ctr"/>
            <a:endParaRPr lang="en-US" sz="16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04/17/2021</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04/16/2026</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1628982"/>
            <a:ext cx="2476501" cy="369332"/>
          </a:xfrm>
          <a:prstGeom prst="rect">
            <a:avLst/>
          </a:prstGeom>
          <a:noFill/>
        </p:spPr>
        <p:txBody>
          <a:bodyPr wrap="square">
            <a:spAutoFit/>
          </a:bodyPr>
          <a:lstStyle/>
          <a:p>
            <a:r>
              <a:rPr lang="en-US" dirty="0">
                <a:latin typeface="Arial" panose="020B0604020202020204" pitchFamily="34" charset="0"/>
              </a:rPr>
              <a:t>DeAna Reed-Sharpe</a:t>
            </a:r>
            <a:endParaRPr lang="en-US" dirty="0"/>
          </a:p>
        </p:txBody>
      </p:sp>
      <p:pic>
        <p:nvPicPr>
          <p:cNvPr id="3" name="Picture 2">
            <a:extLst>
              <a:ext uri="{FF2B5EF4-FFF2-40B4-BE49-F238E27FC236}">
                <a16:creationId xmlns:a16="http://schemas.microsoft.com/office/drawing/2014/main" id="{4C1BFBA3-190C-4E8E-9B82-C42FDC174DBD}"/>
              </a:ext>
            </a:extLst>
          </p:cNvPr>
          <p:cNvPicPr>
            <a:picLocks noChangeAspect="1"/>
          </p:cNvPicPr>
          <p:nvPr/>
        </p:nvPicPr>
        <p:blipFill>
          <a:blip r:embed="rId5"/>
          <a:stretch>
            <a:fillRect/>
          </a:stretch>
        </p:blipFill>
        <p:spPr>
          <a:xfrm>
            <a:off x="2917532" y="921095"/>
            <a:ext cx="2983885" cy="1893055"/>
          </a:xfrm>
          <a:prstGeom prst="rect">
            <a:avLst/>
          </a:prstGeom>
        </p:spPr>
      </p:pic>
      <p:pic>
        <p:nvPicPr>
          <p:cNvPr id="12" name="Picture 11">
            <a:extLst>
              <a:ext uri="{FF2B5EF4-FFF2-40B4-BE49-F238E27FC236}">
                <a16:creationId xmlns:a16="http://schemas.microsoft.com/office/drawing/2014/main" id="{B8D5AEAB-2D3A-40F3-8487-375C1689F093}"/>
              </a:ext>
            </a:extLst>
          </p:cNvPr>
          <p:cNvPicPr>
            <a:picLocks noChangeAspect="1"/>
          </p:cNvPicPr>
          <p:nvPr/>
        </p:nvPicPr>
        <p:blipFill rotWithShape="1">
          <a:blip r:embed="rId6"/>
          <a:srcRect l="8892"/>
          <a:stretch/>
        </p:blipFill>
        <p:spPr>
          <a:xfrm>
            <a:off x="5823030" y="2271647"/>
            <a:ext cx="2983886" cy="1552705"/>
          </a:xfrm>
          <a:prstGeom prst="rect">
            <a:avLst/>
          </a:prstGeom>
        </p:spPr>
      </p:pic>
      <p:sp>
        <p:nvSpPr>
          <p:cNvPr id="13" name="TextBox 12">
            <a:extLst>
              <a:ext uri="{FF2B5EF4-FFF2-40B4-BE49-F238E27FC236}">
                <a16:creationId xmlns:a16="http://schemas.microsoft.com/office/drawing/2014/main" id="{C8A4C710-89B6-4513-975B-28E091215A87}"/>
              </a:ext>
            </a:extLst>
          </p:cNvPr>
          <p:cNvSpPr txBox="1"/>
          <p:nvPr/>
        </p:nvSpPr>
        <p:spPr>
          <a:xfrm>
            <a:off x="2639510" y="2624023"/>
            <a:ext cx="3162300"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0504D"/>
                </a:solidFill>
                <a:effectLst/>
                <a:uLnTx/>
                <a:uFillTx/>
                <a:latin typeface="Calibri"/>
                <a:ea typeface="+mn-ea"/>
                <a:cs typeface="Arial" charset="0"/>
              </a:rPr>
              <a:t>New State Term Contract</a:t>
            </a:r>
          </a:p>
        </p:txBody>
      </p:sp>
    </p:spTree>
    <p:extLst>
      <p:ext uri="{BB962C8B-B14F-4D97-AF65-F5344CB8AC3E}">
        <p14:creationId xmlns:p14="http://schemas.microsoft.com/office/powerpoint/2010/main" val="124505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201385" y="182432"/>
            <a:ext cx="6275615" cy="769441"/>
          </a:xfrm>
          <a:prstGeom prst="rect">
            <a:avLst/>
          </a:prstGeom>
        </p:spPr>
        <p:txBody>
          <a:bodyPr wrap="square">
            <a:spAutoFit/>
          </a:bodyPr>
          <a:lstStyle/>
          <a:p>
            <a:pPr lvl="0"/>
            <a:r>
              <a:rPr lang="en-US" sz="4400" b="1" dirty="0">
                <a:solidFill>
                  <a:srgbClr val="1F497D"/>
                </a:solidFill>
                <a:latin typeface="Calibri"/>
                <a:hlinkClick r:id="rId3"/>
              </a:rPr>
              <a:t>Sandbags</a:t>
            </a:r>
            <a:endParaRPr lang="en-US" sz="2000" dirty="0">
              <a:solidFill>
                <a:prstClr val="black"/>
              </a:solidFill>
            </a:endParaRPr>
          </a:p>
        </p:txBody>
      </p:sp>
      <p:sp>
        <p:nvSpPr>
          <p:cNvPr id="6" name="Rectangle 5">
            <a:extLst>
              <a:ext uri="{FF2B5EF4-FFF2-40B4-BE49-F238E27FC236}">
                <a16:creationId xmlns:a16="http://schemas.microsoft.com/office/drawing/2014/main" id="{3BD63422-9A67-49F0-9AB5-A545FC68F40B}"/>
              </a:ext>
            </a:extLst>
          </p:cNvPr>
          <p:cNvSpPr/>
          <p:nvPr/>
        </p:nvSpPr>
        <p:spPr>
          <a:xfrm>
            <a:off x="32657" y="3962400"/>
            <a:ext cx="9111343" cy="1508105"/>
          </a:xfrm>
          <a:prstGeom prst="rect">
            <a:avLst/>
          </a:prstGeom>
        </p:spPr>
        <p:txBody>
          <a:bodyPr wrap="square">
            <a:spAutoFit/>
          </a:bodyPr>
          <a:lstStyle/>
          <a:p>
            <a:pPr lvl="0" algn="ctr"/>
            <a:r>
              <a:rPr lang="en-US" sz="2400" b="0" i="0" dirty="0">
                <a:solidFill>
                  <a:srgbClr val="000000"/>
                </a:solidFill>
                <a:effectLst/>
                <a:latin typeface="Arial" panose="020B0604020202020204" pitchFamily="34" charset="0"/>
              </a:rPr>
              <a:t>This is designed primarily for emergency use, but it is not limited to just that. Bags can be purchased empty or filled, and pricing is based on type and delivery times.</a:t>
            </a:r>
          </a:p>
          <a:p>
            <a:pPr lvl="0" algn="ctr"/>
            <a:endParaRPr lang="en-US" sz="2000" dirty="0"/>
          </a:p>
        </p:txBody>
      </p:sp>
      <p:sp>
        <p:nvSpPr>
          <p:cNvPr id="7" name="TextBox 6">
            <a:extLst>
              <a:ext uri="{FF2B5EF4-FFF2-40B4-BE49-F238E27FC236}">
                <a16:creationId xmlns:a16="http://schemas.microsoft.com/office/drawing/2014/main" id="{C0C89DEF-1182-4C0A-86F6-6E259FB600DC}"/>
              </a:ext>
            </a:extLst>
          </p:cNvPr>
          <p:cNvSpPr txBox="1"/>
          <p:nvPr/>
        </p:nvSpPr>
        <p:spPr>
          <a:xfrm>
            <a:off x="5791200" y="274764"/>
            <a:ext cx="3162299" cy="646331"/>
          </a:xfrm>
          <a:prstGeom prst="rect">
            <a:avLst/>
          </a:prstGeom>
          <a:noFill/>
        </p:spPr>
        <p:txBody>
          <a:bodyPr wrap="square">
            <a:spAutoFit/>
          </a:bodyPr>
          <a:lstStyle/>
          <a:p>
            <a:pPr algn="r"/>
            <a:r>
              <a:rPr lang="en-US" b="1" i="0" dirty="0">
                <a:solidFill>
                  <a:srgbClr val="000000"/>
                </a:solidFill>
                <a:effectLst/>
                <a:latin typeface="Arial" panose="020B0604020202020204" pitchFamily="34" charset="0"/>
              </a:rPr>
              <a:t>Start Date:</a:t>
            </a:r>
            <a:r>
              <a:rPr lang="en-US" b="0" i="0" dirty="0">
                <a:solidFill>
                  <a:srgbClr val="000000"/>
                </a:solidFill>
                <a:effectLst/>
                <a:latin typeface="Arial" panose="020B0604020202020204" pitchFamily="34" charset="0"/>
              </a:rPr>
              <a:t> 09/20/2019</a:t>
            </a:r>
          </a:p>
          <a:p>
            <a:pPr algn="r"/>
            <a:r>
              <a:rPr lang="en-US" b="1" i="0" dirty="0">
                <a:solidFill>
                  <a:srgbClr val="000000"/>
                </a:solidFill>
                <a:effectLst/>
                <a:latin typeface="Arial" panose="020B0604020202020204" pitchFamily="34" charset="0"/>
              </a:rPr>
              <a:t>End Date:</a:t>
            </a:r>
            <a:r>
              <a:rPr lang="en-US" b="0" i="0" dirty="0">
                <a:solidFill>
                  <a:srgbClr val="000000"/>
                </a:solidFill>
                <a:effectLst/>
                <a:latin typeface="Arial" panose="020B0604020202020204" pitchFamily="34" charset="0"/>
              </a:rPr>
              <a:t> 09/19/2024</a:t>
            </a:r>
            <a:endParaRPr lang="en-US" dirty="0"/>
          </a:p>
        </p:txBody>
      </p:sp>
      <p:sp>
        <p:nvSpPr>
          <p:cNvPr id="9" name="TextBox 8">
            <a:extLst>
              <a:ext uri="{FF2B5EF4-FFF2-40B4-BE49-F238E27FC236}">
                <a16:creationId xmlns:a16="http://schemas.microsoft.com/office/drawing/2014/main" id="{25FA6561-4829-4FF4-98A1-DD198CBA5583}"/>
              </a:ext>
            </a:extLst>
          </p:cNvPr>
          <p:cNvSpPr txBox="1"/>
          <p:nvPr/>
        </p:nvSpPr>
        <p:spPr>
          <a:xfrm>
            <a:off x="201385" y="959980"/>
            <a:ext cx="2476501" cy="369332"/>
          </a:xfrm>
          <a:prstGeom prst="rect">
            <a:avLst/>
          </a:prstGeom>
          <a:noFill/>
        </p:spPr>
        <p:txBody>
          <a:bodyPr wrap="square">
            <a:spAutoFit/>
          </a:bodyPr>
          <a:lstStyle/>
          <a:p>
            <a:r>
              <a:rPr lang="en-US" b="0" i="0" u="none" strike="noStrike" dirty="0">
                <a:effectLst/>
                <a:latin typeface="Arial" panose="020B0604020202020204" pitchFamily="34" charset="0"/>
              </a:rPr>
              <a:t>Portia Davis</a:t>
            </a:r>
            <a:endParaRPr lang="en-US" dirty="0"/>
          </a:p>
        </p:txBody>
      </p:sp>
      <p:pic>
        <p:nvPicPr>
          <p:cNvPr id="2" name="Picture 1">
            <a:extLst>
              <a:ext uri="{FF2B5EF4-FFF2-40B4-BE49-F238E27FC236}">
                <a16:creationId xmlns:a16="http://schemas.microsoft.com/office/drawing/2014/main" id="{C031C8D0-0A02-4FD9-BB02-0EFE6DF760CE}"/>
              </a:ext>
            </a:extLst>
          </p:cNvPr>
          <p:cNvPicPr>
            <a:picLocks noChangeAspect="1"/>
          </p:cNvPicPr>
          <p:nvPr/>
        </p:nvPicPr>
        <p:blipFill>
          <a:blip r:embed="rId4"/>
          <a:stretch>
            <a:fillRect/>
          </a:stretch>
        </p:blipFill>
        <p:spPr>
          <a:xfrm>
            <a:off x="2677886" y="1160192"/>
            <a:ext cx="3505200" cy="2628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014405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92EB4F-2C72-403E-9FDD-630A420C7928}"/>
              </a:ext>
            </a:extLst>
          </p:cNvPr>
          <p:cNvPicPr>
            <a:picLocks noChangeAspect="1"/>
          </p:cNvPicPr>
          <p:nvPr/>
        </p:nvPicPr>
        <p:blipFill>
          <a:blip r:embed="rId3"/>
          <a:stretch>
            <a:fillRect/>
          </a:stretch>
        </p:blipFill>
        <p:spPr>
          <a:xfrm>
            <a:off x="419901" y="780070"/>
            <a:ext cx="8304196" cy="5086387"/>
          </a:xfrm>
          <a:prstGeom prst="rect">
            <a:avLst/>
          </a:prstGeom>
        </p:spPr>
      </p:pic>
      <p:pic>
        <p:nvPicPr>
          <p:cNvPr id="3" name="Picture 2">
            <a:extLst>
              <a:ext uri="{FF2B5EF4-FFF2-40B4-BE49-F238E27FC236}">
                <a16:creationId xmlns:a16="http://schemas.microsoft.com/office/drawing/2014/main" id="{68BA04C3-D764-44FC-BE32-DE99C2E20C78}"/>
              </a:ext>
            </a:extLst>
          </p:cNvPr>
          <p:cNvPicPr>
            <a:picLocks noChangeAspect="1"/>
          </p:cNvPicPr>
          <p:nvPr/>
        </p:nvPicPr>
        <p:blipFill>
          <a:blip r:embed="rId4"/>
          <a:stretch>
            <a:fillRect/>
          </a:stretch>
        </p:blipFill>
        <p:spPr>
          <a:xfrm>
            <a:off x="1371600" y="3037113"/>
            <a:ext cx="2286000" cy="459077"/>
          </a:xfrm>
          <a:prstGeom prst="rect">
            <a:avLst/>
          </a:prstGeom>
        </p:spPr>
      </p:pic>
      <p:sp>
        <p:nvSpPr>
          <p:cNvPr id="5" name="Rectangle 4">
            <a:extLst>
              <a:ext uri="{FF2B5EF4-FFF2-40B4-BE49-F238E27FC236}">
                <a16:creationId xmlns:a16="http://schemas.microsoft.com/office/drawing/2014/main" id="{285A2F21-EE55-4039-A824-C9EFC84955DE}"/>
              </a:ext>
            </a:extLst>
          </p:cNvPr>
          <p:cNvSpPr/>
          <p:nvPr/>
        </p:nvSpPr>
        <p:spPr>
          <a:xfrm>
            <a:off x="4941393" y="565928"/>
            <a:ext cx="4057891" cy="523220"/>
          </a:xfrm>
          <a:prstGeom prst="rect">
            <a:avLst/>
          </a:prstGeom>
        </p:spPr>
        <p:txBody>
          <a:bodyPr wrap="square">
            <a:spAutoFit/>
          </a:bodyPr>
          <a:lstStyle/>
          <a:p>
            <a:pPr lvl="0">
              <a:spcBef>
                <a:spcPct val="20000"/>
              </a:spcBef>
            </a:pPr>
            <a:r>
              <a:rPr lang="en-US" altLang="en-US" sz="2800" dirty="0">
                <a:solidFill>
                  <a:prstClr val="black"/>
                </a:solidFill>
                <a:latin typeface="Calibri"/>
                <a:cs typeface="+mn-cs"/>
                <a:hlinkClick r:id="rId5"/>
              </a:rPr>
              <a:t>www.procurement.sc.gov</a:t>
            </a:r>
            <a:endParaRPr lang="en-US" altLang="en-US" sz="2800" dirty="0">
              <a:solidFill>
                <a:prstClr val="black"/>
              </a:solidFill>
              <a:latin typeface="Calibri"/>
              <a:cs typeface="+mn-cs"/>
            </a:endParaRPr>
          </a:p>
        </p:txBody>
      </p:sp>
      <p:sp>
        <p:nvSpPr>
          <p:cNvPr id="6" name="Rectangle 2">
            <a:extLst>
              <a:ext uri="{FF2B5EF4-FFF2-40B4-BE49-F238E27FC236}">
                <a16:creationId xmlns:a16="http://schemas.microsoft.com/office/drawing/2014/main" id="{8AFF40A8-196E-4D19-98BA-E89AA8F2A99F}"/>
              </a:ext>
            </a:extLst>
          </p:cNvPr>
          <p:cNvSpPr txBox="1">
            <a:spLocks noChangeArrowheads="1"/>
          </p:cNvSpPr>
          <p:nvPr/>
        </p:nvSpPr>
        <p:spPr>
          <a:xfrm>
            <a:off x="236444" y="112875"/>
            <a:ext cx="8671111" cy="71466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en-US" sz="3600" b="1" dirty="0">
                <a:solidFill>
                  <a:schemeClr val="tx2"/>
                </a:solidFill>
              </a:rPr>
              <a:t>Access State Term Contracts</a:t>
            </a:r>
            <a:endParaRPr lang="en-US" altLang="en-US" sz="4000" dirty="0">
              <a:solidFill>
                <a:schemeClr val="tx2"/>
              </a:solidFill>
            </a:endParaRPr>
          </a:p>
        </p:txBody>
      </p:sp>
    </p:spTree>
    <p:extLst>
      <p:ext uri="{BB962C8B-B14F-4D97-AF65-F5344CB8AC3E}">
        <p14:creationId xmlns:p14="http://schemas.microsoft.com/office/powerpoint/2010/main" val="2749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DB5998-9D4B-47AE-A86C-595771560699}"/>
              </a:ext>
            </a:extLst>
          </p:cNvPr>
          <p:cNvPicPr>
            <a:picLocks noChangeAspect="1"/>
          </p:cNvPicPr>
          <p:nvPr/>
        </p:nvPicPr>
        <p:blipFill>
          <a:blip r:embed="rId3"/>
          <a:stretch>
            <a:fillRect/>
          </a:stretch>
        </p:blipFill>
        <p:spPr>
          <a:xfrm>
            <a:off x="0" y="1417580"/>
            <a:ext cx="9144000" cy="4022840"/>
          </a:xfrm>
          <a:prstGeom prst="rect">
            <a:avLst/>
          </a:prstGeom>
        </p:spPr>
      </p:pic>
      <p:pic>
        <p:nvPicPr>
          <p:cNvPr id="3" name="Picture 2">
            <a:extLst>
              <a:ext uri="{FF2B5EF4-FFF2-40B4-BE49-F238E27FC236}">
                <a16:creationId xmlns:a16="http://schemas.microsoft.com/office/drawing/2014/main" id="{68BA04C3-D764-44FC-BE32-DE99C2E20C78}"/>
              </a:ext>
            </a:extLst>
          </p:cNvPr>
          <p:cNvPicPr>
            <a:picLocks noChangeAspect="1"/>
          </p:cNvPicPr>
          <p:nvPr/>
        </p:nvPicPr>
        <p:blipFill>
          <a:blip r:embed="rId4"/>
          <a:stretch>
            <a:fillRect/>
          </a:stretch>
        </p:blipFill>
        <p:spPr>
          <a:xfrm>
            <a:off x="838200" y="2993571"/>
            <a:ext cx="1981200" cy="428472"/>
          </a:xfrm>
          <a:prstGeom prst="rect">
            <a:avLst/>
          </a:prstGeom>
        </p:spPr>
      </p:pic>
      <p:sp>
        <p:nvSpPr>
          <p:cNvPr id="5" name="Rectangle 4">
            <a:extLst>
              <a:ext uri="{FF2B5EF4-FFF2-40B4-BE49-F238E27FC236}">
                <a16:creationId xmlns:a16="http://schemas.microsoft.com/office/drawing/2014/main" id="{285A2F21-EE55-4039-A824-C9EFC84955DE}"/>
              </a:ext>
            </a:extLst>
          </p:cNvPr>
          <p:cNvSpPr/>
          <p:nvPr/>
        </p:nvSpPr>
        <p:spPr>
          <a:xfrm>
            <a:off x="5029200" y="685800"/>
            <a:ext cx="4057891" cy="523220"/>
          </a:xfrm>
          <a:prstGeom prst="rect">
            <a:avLst/>
          </a:prstGeom>
        </p:spPr>
        <p:txBody>
          <a:bodyPr wrap="square">
            <a:spAutoFit/>
          </a:bodyPr>
          <a:lstStyle/>
          <a:p>
            <a:pPr lvl="0">
              <a:spcBef>
                <a:spcPct val="20000"/>
              </a:spcBef>
            </a:pPr>
            <a:r>
              <a:rPr lang="en-US" altLang="en-US" sz="2800" dirty="0">
                <a:solidFill>
                  <a:prstClr val="black"/>
                </a:solidFill>
                <a:latin typeface="Calibri"/>
                <a:cs typeface="+mn-cs"/>
                <a:hlinkClick r:id="rId5"/>
              </a:rPr>
              <a:t>www.procurement.sc.gov</a:t>
            </a:r>
            <a:endParaRPr lang="en-US" altLang="en-US" sz="2800" dirty="0">
              <a:solidFill>
                <a:prstClr val="black"/>
              </a:solidFill>
              <a:latin typeface="Calibri"/>
              <a:cs typeface="+mn-cs"/>
            </a:endParaRPr>
          </a:p>
        </p:txBody>
      </p:sp>
      <p:sp>
        <p:nvSpPr>
          <p:cNvPr id="6" name="Rectangle 2">
            <a:extLst>
              <a:ext uri="{FF2B5EF4-FFF2-40B4-BE49-F238E27FC236}">
                <a16:creationId xmlns:a16="http://schemas.microsoft.com/office/drawing/2014/main" id="{8AFF40A8-196E-4D19-98BA-E89AA8F2A99F}"/>
              </a:ext>
            </a:extLst>
          </p:cNvPr>
          <p:cNvSpPr txBox="1">
            <a:spLocks noChangeArrowheads="1"/>
          </p:cNvSpPr>
          <p:nvPr/>
        </p:nvSpPr>
        <p:spPr>
          <a:xfrm>
            <a:off x="236444" y="112875"/>
            <a:ext cx="8671111" cy="714663"/>
          </a:xfrm>
          <a:prstGeom prst="rect">
            <a:avLst/>
          </a:prstGeom>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altLang="en-US" sz="3600" b="1" dirty="0">
                <a:solidFill>
                  <a:schemeClr val="tx2"/>
                </a:solidFill>
              </a:rPr>
              <a:t>Access State Term Contracts</a:t>
            </a:r>
            <a:endParaRPr lang="en-US" altLang="en-US" sz="4000" dirty="0">
              <a:solidFill>
                <a:schemeClr val="tx2"/>
              </a:solidFill>
            </a:endParaRPr>
          </a:p>
        </p:txBody>
      </p:sp>
    </p:spTree>
    <p:extLst>
      <p:ext uri="{BB962C8B-B14F-4D97-AF65-F5344CB8AC3E}">
        <p14:creationId xmlns:p14="http://schemas.microsoft.com/office/powerpoint/2010/main" val="26724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9ED5CC-F059-4658-B021-88104B2EE4D8}"/>
              </a:ext>
            </a:extLst>
          </p:cNvPr>
          <p:cNvPicPr>
            <a:picLocks noChangeAspect="1"/>
          </p:cNvPicPr>
          <p:nvPr/>
        </p:nvPicPr>
        <p:blipFill>
          <a:blip r:embed="rId3"/>
          <a:stretch>
            <a:fillRect/>
          </a:stretch>
        </p:blipFill>
        <p:spPr>
          <a:xfrm>
            <a:off x="1485901" y="1371600"/>
            <a:ext cx="6172198" cy="4114800"/>
          </a:xfrm>
          <a:prstGeom prst="rect">
            <a:avLst/>
          </a:prstGeom>
        </p:spPr>
      </p:pic>
      <p:sp>
        <p:nvSpPr>
          <p:cNvPr id="4" name="Rectangle 3">
            <a:extLst>
              <a:ext uri="{FF2B5EF4-FFF2-40B4-BE49-F238E27FC236}">
                <a16:creationId xmlns:a16="http://schemas.microsoft.com/office/drawing/2014/main" id="{B4282B90-C024-483B-A383-EFE20FE30401}"/>
              </a:ext>
            </a:extLst>
          </p:cNvPr>
          <p:cNvSpPr/>
          <p:nvPr/>
        </p:nvSpPr>
        <p:spPr>
          <a:xfrm>
            <a:off x="190500" y="228600"/>
            <a:ext cx="8763000" cy="923330"/>
          </a:xfrm>
          <a:prstGeom prst="rect">
            <a:avLst/>
          </a:prstGeom>
        </p:spPr>
        <p:txBody>
          <a:bodyPr wrap="square">
            <a:spAutoFit/>
          </a:bodyPr>
          <a:lstStyle/>
          <a:p>
            <a:pPr lvl="0" algn="ctr"/>
            <a:r>
              <a:rPr lang="en-US" sz="5400" b="1" dirty="0">
                <a:solidFill>
                  <a:srgbClr val="1F497D"/>
                </a:solidFill>
                <a:latin typeface="Calibri"/>
              </a:rPr>
              <a:t>Great demand?</a:t>
            </a:r>
            <a:endParaRPr lang="en-US" sz="2800" dirty="0">
              <a:solidFill>
                <a:prstClr val="black"/>
              </a:solidFill>
            </a:endParaRPr>
          </a:p>
        </p:txBody>
      </p:sp>
    </p:spTree>
    <p:extLst>
      <p:ext uri="{BB962C8B-B14F-4D97-AF65-F5344CB8AC3E}">
        <p14:creationId xmlns:p14="http://schemas.microsoft.com/office/powerpoint/2010/main" val="14284256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826F-73F0-4EB8-94AC-A57E3F4F7497}"/>
              </a:ext>
            </a:extLst>
          </p:cNvPr>
          <p:cNvSpPr>
            <a:spLocks noGrp="1"/>
          </p:cNvSpPr>
          <p:nvPr>
            <p:ph type="title"/>
          </p:nvPr>
        </p:nvSpPr>
        <p:spPr/>
        <p:txBody>
          <a:bodyPr/>
          <a:lstStyle/>
          <a:p>
            <a:r>
              <a:rPr lang="en-US" b="1" dirty="0">
                <a:solidFill>
                  <a:schemeClr val="tx2"/>
                </a:solidFill>
              </a:rPr>
              <a:t>Identifying Contracting Opportunities</a:t>
            </a:r>
          </a:p>
        </p:txBody>
      </p:sp>
      <p:sp>
        <p:nvSpPr>
          <p:cNvPr id="3" name="Content Placeholder 2">
            <a:extLst>
              <a:ext uri="{FF2B5EF4-FFF2-40B4-BE49-F238E27FC236}">
                <a16:creationId xmlns:a16="http://schemas.microsoft.com/office/drawing/2014/main" id="{C1536057-5208-48F4-8779-596442B3769E}"/>
              </a:ext>
            </a:extLst>
          </p:cNvPr>
          <p:cNvSpPr>
            <a:spLocks noGrp="1"/>
          </p:cNvSpPr>
          <p:nvPr>
            <p:ph idx="1"/>
          </p:nvPr>
        </p:nvSpPr>
        <p:spPr>
          <a:xfrm>
            <a:off x="457200" y="1600200"/>
            <a:ext cx="4114800" cy="4525963"/>
          </a:xfrm>
        </p:spPr>
        <p:txBody>
          <a:bodyPr/>
          <a:lstStyle/>
          <a:p>
            <a:r>
              <a:rPr lang="en-US" dirty="0"/>
              <a:t>Anticipated Users</a:t>
            </a:r>
          </a:p>
          <a:p>
            <a:r>
              <a:rPr lang="en-US" dirty="0"/>
              <a:t>Anticipated Volume </a:t>
            </a:r>
          </a:p>
          <a:p>
            <a:pPr lvl="1"/>
            <a:r>
              <a:rPr lang="en-US" dirty="0"/>
              <a:t>dollars </a:t>
            </a:r>
          </a:p>
          <a:p>
            <a:pPr lvl="1"/>
            <a:r>
              <a:rPr lang="en-US" dirty="0"/>
              <a:t>&amp; quantity</a:t>
            </a:r>
          </a:p>
          <a:p>
            <a:r>
              <a:rPr lang="en-US" dirty="0"/>
              <a:t>Continued Need</a:t>
            </a:r>
          </a:p>
          <a:p>
            <a:r>
              <a:rPr lang="en-US" dirty="0"/>
              <a:t>Market Stability</a:t>
            </a:r>
          </a:p>
          <a:p>
            <a:r>
              <a:rPr lang="en-US" dirty="0"/>
              <a:t>Level of Competition</a:t>
            </a:r>
          </a:p>
        </p:txBody>
      </p:sp>
      <p:pic>
        <p:nvPicPr>
          <p:cNvPr id="4" name="Picture 3">
            <a:extLst>
              <a:ext uri="{FF2B5EF4-FFF2-40B4-BE49-F238E27FC236}">
                <a16:creationId xmlns:a16="http://schemas.microsoft.com/office/drawing/2014/main" id="{2629C357-5CFC-441C-A4D6-FA827424C069}"/>
              </a:ext>
            </a:extLst>
          </p:cNvPr>
          <p:cNvPicPr>
            <a:picLocks noChangeAspect="1"/>
          </p:cNvPicPr>
          <p:nvPr/>
        </p:nvPicPr>
        <p:blipFill>
          <a:blip r:embed="rId3"/>
          <a:stretch>
            <a:fillRect/>
          </a:stretch>
        </p:blipFill>
        <p:spPr>
          <a:xfrm>
            <a:off x="4267200" y="2000250"/>
            <a:ext cx="4697260" cy="2857500"/>
          </a:xfrm>
          <a:prstGeom prst="rect">
            <a:avLst/>
          </a:prstGeom>
        </p:spPr>
      </p:pic>
    </p:spTree>
    <p:extLst>
      <p:ext uri="{BB962C8B-B14F-4D97-AF65-F5344CB8AC3E}">
        <p14:creationId xmlns:p14="http://schemas.microsoft.com/office/powerpoint/2010/main" val="388258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086A9-AD54-42F9-9454-4E4791F9A3FB}"/>
              </a:ext>
            </a:extLst>
          </p:cNvPr>
          <p:cNvPicPr>
            <a:picLocks noChangeAspect="1"/>
          </p:cNvPicPr>
          <p:nvPr/>
        </p:nvPicPr>
        <p:blipFill>
          <a:blip r:embed="rId3"/>
          <a:stretch>
            <a:fillRect/>
          </a:stretch>
        </p:blipFill>
        <p:spPr>
          <a:xfrm>
            <a:off x="453719" y="867063"/>
            <a:ext cx="8236562" cy="4966803"/>
          </a:xfrm>
          <a:prstGeom prst="rect">
            <a:avLst/>
          </a:prstGeom>
        </p:spPr>
      </p:pic>
      <p:sp>
        <p:nvSpPr>
          <p:cNvPr id="47106" name="Rectangle 2"/>
          <p:cNvSpPr>
            <a:spLocks noGrp="1" noChangeArrowheads="1"/>
          </p:cNvSpPr>
          <p:nvPr>
            <p:ph type="title"/>
          </p:nvPr>
        </p:nvSpPr>
        <p:spPr>
          <a:xfrm>
            <a:off x="196664" y="152400"/>
            <a:ext cx="8671111" cy="714663"/>
          </a:xfrm>
        </p:spPr>
        <p:txBody>
          <a:bodyPr/>
          <a:lstStyle/>
          <a:p>
            <a:r>
              <a:rPr lang="en-US" altLang="en-US" sz="4000" b="1" dirty="0" err="1">
                <a:solidFill>
                  <a:schemeClr val="tx2"/>
                </a:solidFill>
              </a:rPr>
              <a:t>DisPatcheS</a:t>
            </a:r>
            <a:r>
              <a:rPr lang="en-US" altLang="en-US" sz="4000" b="1" dirty="0">
                <a:solidFill>
                  <a:schemeClr val="tx2"/>
                </a:solidFill>
              </a:rPr>
              <a:t> Newsletter</a:t>
            </a:r>
            <a:endParaRPr lang="en-US" altLang="en-US" dirty="0">
              <a:solidFill>
                <a:schemeClr val="tx2"/>
              </a:solidFill>
            </a:endParaRPr>
          </a:p>
        </p:txBody>
      </p:sp>
      <p:sp>
        <p:nvSpPr>
          <p:cNvPr id="47108" name="Text Box 4"/>
          <p:cNvSpPr txBox="1">
            <a:spLocks noChangeArrowheads="1"/>
          </p:cNvSpPr>
          <p:nvPr/>
        </p:nvSpPr>
        <p:spPr bwMode="auto">
          <a:xfrm>
            <a:off x="2743575" y="2686484"/>
            <a:ext cx="3961279"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19175">
              <a:spcBef>
                <a:spcPct val="20000"/>
              </a:spcBef>
              <a:buChar char="•"/>
              <a:defRPr sz="3600">
                <a:solidFill>
                  <a:schemeClr val="tx1"/>
                </a:solidFill>
                <a:latin typeface="Times New Roman" pitchFamily="18" charset="0"/>
              </a:defRPr>
            </a:lvl1pPr>
            <a:lvl2pPr marL="742950" indent="-285750" defTabSz="1019175">
              <a:spcBef>
                <a:spcPct val="20000"/>
              </a:spcBef>
              <a:buChar char="–"/>
              <a:defRPr sz="3100">
                <a:solidFill>
                  <a:schemeClr val="tx1"/>
                </a:solidFill>
                <a:latin typeface="Times New Roman" pitchFamily="18" charset="0"/>
              </a:defRPr>
            </a:lvl2pPr>
            <a:lvl3pPr marL="1143000" indent="-228600" defTabSz="1019175">
              <a:spcBef>
                <a:spcPct val="20000"/>
              </a:spcBef>
              <a:buChar char="•"/>
              <a:defRPr sz="2700">
                <a:solidFill>
                  <a:schemeClr val="tx1"/>
                </a:solidFill>
                <a:latin typeface="Times New Roman" pitchFamily="18" charset="0"/>
              </a:defRPr>
            </a:lvl3pPr>
            <a:lvl4pPr marL="1600200" indent="-228600" defTabSz="1019175">
              <a:spcBef>
                <a:spcPct val="20000"/>
              </a:spcBef>
              <a:buChar char="–"/>
              <a:defRPr sz="2200">
                <a:solidFill>
                  <a:schemeClr val="tx1"/>
                </a:solidFill>
                <a:latin typeface="Times New Roman" pitchFamily="18" charset="0"/>
              </a:defRPr>
            </a:lvl4pPr>
            <a:lvl5pPr marL="2057400" indent="-228600" defTabSz="1019175">
              <a:spcBef>
                <a:spcPct val="20000"/>
              </a:spcBef>
              <a:buChar char="»"/>
              <a:defRPr sz="2200">
                <a:solidFill>
                  <a:schemeClr val="tx1"/>
                </a:solidFill>
                <a:latin typeface="Times New Roman" pitchFamily="18" charset="0"/>
              </a:defRPr>
            </a:lvl5pPr>
            <a:lvl6pPr marL="2514600" indent="-228600" defTabSz="1019175" eaLnBrk="0" fontAlgn="base" hangingPunct="0">
              <a:spcBef>
                <a:spcPct val="20000"/>
              </a:spcBef>
              <a:spcAft>
                <a:spcPct val="0"/>
              </a:spcAft>
              <a:buChar char="»"/>
              <a:defRPr sz="2200">
                <a:solidFill>
                  <a:schemeClr val="tx1"/>
                </a:solidFill>
                <a:latin typeface="Times New Roman" pitchFamily="18" charset="0"/>
              </a:defRPr>
            </a:lvl6pPr>
            <a:lvl7pPr marL="2971800" indent="-228600" defTabSz="1019175" eaLnBrk="0" fontAlgn="base" hangingPunct="0">
              <a:spcBef>
                <a:spcPct val="20000"/>
              </a:spcBef>
              <a:spcAft>
                <a:spcPct val="0"/>
              </a:spcAft>
              <a:buChar char="»"/>
              <a:defRPr sz="2200">
                <a:solidFill>
                  <a:schemeClr val="tx1"/>
                </a:solidFill>
                <a:latin typeface="Times New Roman" pitchFamily="18" charset="0"/>
              </a:defRPr>
            </a:lvl7pPr>
            <a:lvl8pPr marL="3429000" indent="-228600" defTabSz="1019175" eaLnBrk="0" fontAlgn="base" hangingPunct="0">
              <a:spcBef>
                <a:spcPct val="20000"/>
              </a:spcBef>
              <a:spcAft>
                <a:spcPct val="0"/>
              </a:spcAft>
              <a:buChar char="»"/>
              <a:defRPr sz="2200">
                <a:solidFill>
                  <a:schemeClr val="tx1"/>
                </a:solidFill>
                <a:latin typeface="Times New Roman" pitchFamily="18" charset="0"/>
              </a:defRPr>
            </a:lvl8pPr>
            <a:lvl9pPr marL="3886200" indent="-228600" defTabSz="1019175" eaLnBrk="0" fontAlgn="base" hangingPunct="0">
              <a:spcBef>
                <a:spcPct val="20000"/>
              </a:spcBef>
              <a:spcAft>
                <a:spcPct val="0"/>
              </a:spcAft>
              <a:buChar char="»"/>
              <a:defRPr sz="2200">
                <a:solidFill>
                  <a:schemeClr val="tx1"/>
                </a:solidFill>
                <a:latin typeface="Times New Roman" pitchFamily="18" charset="0"/>
              </a:defRPr>
            </a:lvl9pPr>
          </a:lstStyle>
          <a:p>
            <a:pPr>
              <a:spcBef>
                <a:spcPct val="50000"/>
              </a:spcBef>
              <a:buFontTx/>
              <a:buNone/>
            </a:pPr>
            <a:endParaRPr lang="en-US" altLang="en-US" sz="2400"/>
          </a:p>
        </p:txBody>
      </p:sp>
      <p:sp>
        <p:nvSpPr>
          <p:cNvPr id="2" name="Rectangle 1"/>
          <p:cNvSpPr/>
          <p:nvPr/>
        </p:nvSpPr>
        <p:spPr>
          <a:xfrm>
            <a:off x="6096000" y="667008"/>
            <a:ext cx="4572000" cy="400110"/>
          </a:xfrm>
          <a:prstGeom prst="rect">
            <a:avLst/>
          </a:prstGeom>
        </p:spPr>
        <p:txBody>
          <a:bodyPr>
            <a:spAutoFit/>
          </a:bodyPr>
          <a:lstStyle/>
          <a:p>
            <a:pPr lvl="0">
              <a:spcBef>
                <a:spcPct val="20000"/>
              </a:spcBef>
            </a:pPr>
            <a:r>
              <a:rPr lang="en-US" altLang="en-US" sz="2000" dirty="0">
                <a:solidFill>
                  <a:prstClr val="black"/>
                </a:solidFill>
                <a:latin typeface="Calibri"/>
                <a:cs typeface="+mn-cs"/>
                <a:hlinkClick r:id="rId4"/>
              </a:rPr>
              <a:t>www.procurement.sc.gov</a:t>
            </a:r>
            <a:endParaRPr lang="en-US" altLang="en-US" sz="2000" dirty="0">
              <a:solidFill>
                <a:prstClr val="black"/>
              </a:solidFill>
              <a:latin typeface="Calibri"/>
              <a:cs typeface="+mn-cs"/>
            </a:endParaRPr>
          </a:p>
        </p:txBody>
      </p:sp>
      <p:sp>
        <p:nvSpPr>
          <p:cNvPr id="4" name="Oval 3">
            <a:extLst>
              <a:ext uri="{FF2B5EF4-FFF2-40B4-BE49-F238E27FC236}">
                <a16:creationId xmlns:a16="http://schemas.microsoft.com/office/drawing/2014/main" id="{0B9D414E-A603-4076-9979-CB349CDCFFB3}"/>
              </a:ext>
            </a:extLst>
          </p:cNvPr>
          <p:cNvSpPr/>
          <p:nvPr/>
        </p:nvSpPr>
        <p:spPr>
          <a:xfrm>
            <a:off x="6248400" y="2644753"/>
            <a:ext cx="1955800" cy="403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06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54EFC-505E-4EB0-B4C3-7293E295D566}"/>
              </a:ext>
            </a:extLst>
          </p:cNvPr>
          <p:cNvSpPr/>
          <p:nvPr/>
        </p:nvSpPr>
        <p:spPr>
          <a:xfrm>
            <a:off x="0" y="5715000"/>
            <a:ext cx="7620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DC2387E-2CAB-4E5B-ABCF-8028EA665986}"/>
              </a:ext>
            </a:extLst>
          </p:cNvPr>
          <p:cNvPicPr>
            <a:picLocks noChangeAspect="1"/>
          </p:cNvPicPr>
          <p:nvPr/>
        </p:nvPicPr>
        <p:blipFill>
          <a:blip r:embed="rId3"/>
          <a:stretch>
            <a:fillRect/>
          </a:stretch>
        </p:blipFill>
        <p:spPr>
          <a:xfrm>
            <a:off x="144589" y="76200"/>
            <a:ext cx="5247466" cy="6781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4" name="Picture 3">
            <a:extLst>
              <a:ext uri="{FF2B5EF4-FFF2-40B4-BE49-F238E27FC236}">
                <a16:creationId xmlns:a16="http://schemas.microsoft.com/office/drawing/2014/main" id="{71E8FCA1-C9CC-4362-9880-6E6E3CA0AEBA}"/>
              </a:ext>
            </a:extLst>
          </p:cNvPr>
          <p:cNvPicPr>
            <a:picLocks noChangeAspect="1"/>
          </p:cNvPicPr>
          <p:nvPr/>
        </p:nvPicPr>
        <p:blipFill rotWithShape="1">
          <a:blip r:embed="rId4"/>
          <a:srcRect r="48725"/>
          <a:stretch/>
        </p:blipFill>
        <p:spPr>
          <a:xfrm rot="20863890">
            <a:off x="5027937" y="959807"/>
            <a:ext cx="3801284" cy="46998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17527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9698"/>
            <a:ext cx="9144000" cy="104644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sng" strike="noStrike" kern="1200" cap="none" spc="0" normalizeH="0" baseline="0" noProof="0" dirty="0">
                <a:ln>
                  <a:noFill/>
                </a:ln>
                <a:solidFill>
                  <a:srgbClr val="4F81BD">
                    <a:lumMod val="75000"/>
                  </a:srgbClr>
                </a:solidFill>
                <a:effectLst/>
                <a:uLnTx/>
                <a:uFillTx/>
                <a:latin typeface="Calibri" pitchFamily="34" charset="0"/>
                <a:ea typeface="+mn-ea"/>
                <a:cs typeface="Arial" charset="0"/>
              </a:rPr>
              <a:t>State Term</a:t>
            </a:r>
            <a:r>
              <a:rPr kumimoji="0" lang="en-US" sz="4400" b="1" i="0" u="sng" strike="noStrike" kern="1200" cap="none" spc="0" normalizeH="0" noProof="0" dirty="0">
                <a:ln>
                  <a:noFill/>
                </a:ln>
                <a:solidFill>
                  <a:srgbClr val="4F81BD">
                    <a:lumMod val="75000"/>
                  </a:srgbClr>
                </a:solidFill>
                <a:effectLst/>
                <a:uLnTx/>
                <a:uFillTx/>
                <a:latin typeface="Calibri" pitchFamily="34" charset="0"/>
                <a:ea typeface="+mn-ea"/>
                <a:cs typeface="Arial" charset="0"/>
              </a:rPr>
              <a:t> Contracting Teams</a:t>
            </a:r>
            <a:endParaRPr kumimoji="0" lang="en-US" sz="4400" b="1" i="0" u="sng"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grpSp>
        <p:nvGrpSpPr>
          <p:cNvPr id="2" name="Group 1">
            <a:extLst>
              <a:ext uri="{FF2B5EF4-FFF2-40B4-BE49-F238E27FC236}">
                <a16:creationId xmlns:a16="http://schemas.microsoft.com/office/drawing/2014/main" id="{621AA1B7-A7C6-4732-86ED-9A42455B1A4B}"/>
              </a:ext>
            </a:extLst>
          </p:cNvPr>
          <p:cNvGrpSpPr/>
          <p:nvPr/>
        </p:nvGrpSpPr>
        <p:grpSpPr>
          <a:xfrm>
            <a:off x="365183" y="2012501"/>
            <a:ext cx="7954719" cy="3663497"/>
            <a:chOff x="294682" y="1676400"/>
            <a:chExt cx="7954719" cy="3663497"/>
          </a:xfrm>
        </p:grpSpPr>
        <p:sp>
          <p:nvSpPr>
            <p:cNvPr id="8" name="Rectangle 7"/>
            <p:cNvSpPr/>
            <p:nvPr/>
          </p:nvSpPr>
          <p:spPr>
            <a:xfrm>
              <a:off x="294682" y="1676400"/>
              <a:ext cx="4310347" cy="107721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rPr>
                <a:t>Michael Speakmon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itchFamily="34" charset="0"/>
                  <a:ea typeface="+mn-ea"/>
                  <a:cs typeface="Arial" charset="0"/>
                </a:rPr>
                <a:t>Goods &amp; Services Team Lead</a:t>
              </a:r>
              <a:endParaRPr kumimoji="0" lang="en-US" sz="3600" b="0" i="1" u="none" strike="noStrike" kern="1200" cap="none" spc="0" normalizeH="0" baseline="0" noProof="0" dirty="0">
                <a:ln>
                  <a:noFill/>
                </a:ln>
                <a:solidFill>
                  <a:srgbClr val="FF0000"/>
                </a:solidFill>
                <a:effectLst/>
                <a:uLnTx/>
                <a:uFillTx/>
                <a:latin typeface="Calibri" pitchFamily="34" charset="0"/>
                <a:ea typeface="+mn-ea"/>
                <a:cs typeface="Arial" charset="0"/>
              </a:endParaRPr>
            </a:p>
          </p:txBody>
        </p:sp>
        <p:sp>
          <p:nvSpPr>
            <p:cNvPr id="13" name="Rectangle 12"/>
            <p:cNvSpPr/>
            <p:nvPr/>
          </p:nvSpPr>
          <p:spPr>
            <a:xfrm>
              <a:off x="5927933" y="1745480"/>
              <a:ext cx="2321468" cy="1077218"/>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rPr>
                <a:t>Randy Barr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FF0000"/>
                  </a:solidFill>
                  <a:effectLst/>
                  <a:uLnTx/>
                  <a:uFillTx/>
                  <a:latin typeface="Calibri" pitchFamily="34" charset="0"/>
                  <a:ea typeface="+mn-ea"/>
                  <a:cs typeface="Arial" charset="0"/>
                </a:rPr>
                <a:t>IT Team Lead</a:t>
              </a:r>
              <a:endParaRPr kumimoji="0" lang="en-US" sz="3600" b="0" i="1" u="none" strike="noStrike" kern="1200" cap="none" spc="0" normalizeH="0" baseline="0" noProof="0" dirty="0">
                <a:ln>
                  <a:noFill/>
                </a:ln>
                <a:solidFill>
                  <a:srgbClr val="FF0000"/>
                </a:solidFill>
                <a:effectLst/>
                <a:uLnTx/>
                <a:uFillTx/>
                <a:latin typeface="Calibri" pitchFamily="34" charset="0"/>
                <a:ea typeface="+mn-ea"/>
                <a:cs typeface="Arial" charset="0"/>
              </a:endParaRPr>
            </a:p>
          </p:txBody>
        </p:sp>
        <p:sp>
          <p:nvSpPr>
            <p:cNvPr id="5" name="Rectangle 4"/>
            <p:cNvSpPr/>
            <p:nvPr/>
          </p:nvSpPr>
          <p:spPr>
            <a:xfrm>
              <a:off x="1458718" y="3009490"/>
              <a:ext cx="1982274"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i="1" dirty="0">
                  <a:solidFill>
                    <a:srgbClr val="4F81BD">
                      <a:lumMod val="75000"/>
                    </a:srgbClr>
                  </a:solidFill>
                </a:rPr>
                <a:t>Portia Davis</a:t>
              </a:r>
              <a:endParaRPr kumimoji="0" lang="en-US" sz="2000" b="0"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sp>
          <p:nvSpPr>
            <p:cNvPr id="6" name="Rectangle 5"/>
            <p:cNvSpPr/>
            <p:nvPr/>
          </p:nvSpPr>
          <p:spPr>
            <a:xfrm>
              <a:off x="6045754" y="3911662"/>
              <a:ext cx="2149499"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i="1" dirty="0">
                  <a:solidFill>
                    <a:srgbClr val="4F81BD">
                      <a:lumMod val="75000"/>
                    </a:srgbClr>
                  </a:solidFill>
                </a:rPr>
                <a:t>Kristen Hutto</a:t>
              </a:r>
              <a:endParaRPr kumimoji="0" lang="en-US" sz="2000" b="0"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sp>
          <p:nvSpPr>
            <p:cNvPr id="9" name="Rectangle 8"/>
            <p:cNvSpPr/>
            <p:nvPr/>
          </p:nvSpPr>
          <p:spPr>
            <a:xfrm>
              <a:off x="874166" y="3899204"/>
              <a:ext cx="3151376"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err="1">
                  <a:ln>
                    <a:noFill/>
                  </a:ln>
                  <a:solidFill>
                    <a:srgbClr val="4F81BD">
                      <a:lumMod val="75000"/>
                    </a:srgbClr>
                  </a:solidFill>
                  <a:effectLst/>
                  <a:uLnTx/>
                  <a:uFillTx/>
                  <a:latin typeface="Calibri" pitchFamily="34" charset="0"/>
                  <a:ea typeface="+mn-ea"/>
                  <a:cs typeface="Arial" charset="0"/>
                </a:rPr>
                <a:t>DeAna</a:t>
              </a:r>
              <a:r>
                <a:rPr kumimoji="0" lang="en-US" sz="2800" b="1"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rPr>
                <a:t> Reed-Sharpe</a:t>
              </a:r>
              <a:endParaRPr kumimoji="0" lang="en-US" sz="2000" b="0"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sp>
          <p:nvSpPr>
            <p:cNvPr id="10" name="Rectangle 9"/>
            <p:cNvSpPr/>
            <p:nvPr/>
          </p:nvSpPr>
          <p:spPr>
            <a:xfrm>
              <a:off x="1291525" y="4788918"/>
              <a:ext cx="2316661"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rPr>
                <a:t>Ellicia Howard</a:t>
              </a:r>
              <a:endParaRPr kumimoji="0" lang="en-US" sz="2400" b="0"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sp>
          <p:nvSpPr>
            <p:cNvPr id="12" name="Rectangle 11"/>
            <p:cNvSpPr/>
            <p:nvPr/>
          </p:nvSpPr>
          <p:spPr>
            <a:xfrm>
              <a:off x="6213704" y="3009490"/>
              <a:ext cx="1763624"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i="1" dirty="0">
                  <a:solidFill>
                    <a:srgbClr val="4F81BD">
                      <a:lumMod val="75000"/>
                    </a:srgbClr>
                  </a:solidFill>
                </a:rPr>
                <a:t>Will Butler</a:t>
              </a:r>
              <a:endParaRPr kumimoji="0" lang="en-US" sz="2000" b="0"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sp>
          <p:nvSpPr>
            <p:cNvPr id="14" name="Rectangle 13"/>
            <p:cNvSpPr/>
            <p:nvPr/>
          </p:nvSpPr>
          <p:spPr>
            <a:xfrm>
              <a:off x="5951593" y="4816677"/>
              <a:ext cx="2274148" cy="52322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i="1" dirty="0">
                  <a:solidFill>
                    <a:srgbClr val="4F81BD">
                      <a:lumMod val="75000"/>
                    </a:srgbClr>
                  </a:solidFill>
                </a:rPr>
                <a:t>Carol Norfleet</a:t>
              </a:r>
              <a:endParaRPr kumimoji="0" lang="en-US" sz="2000" b="0"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endParaRPr>
            </a:p>
          </p:txBody>
        </p:sp>
      </p:grpSp>
      <p:sp>
        <p:nvSpPr>
          <p:cNvPr id="11" name="Rectangle 10">
            <a:extLst>
              <a:ext uri="{FF2B5EF4-FFF2-40B4-BE49-F238E27FC236}">
                <a16:creationId xmlns:a16="http://schemas.microsoft.com/office/drawing/2014/main" id="{CAE1A9FF-B4EE-4D1F-801D-B32D4A2DF5FE}"/>
              </a:ext>
            </a:extLst>
          </p:cNvPr>
          <p:cNvSpPr/>
          <p:nvPr/>
        </p:nvSpPr>
        <p:spPr>
          <a:xfrm>
            <a:off x="0" y="802077"/>
            <a:ext cx="91440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pitchFamily="34" charset="0"/>
                <a:ea typeface="+mn-ea"/>
                <a:cs typeface="Arial" charset="0"/>
              </a:rPr>
              <a:t>Stacy Adams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1" u="none" strike="noStrike" kern="1200" cap="none" spc="0" normalizeH="0" baseline="0" noProof="0" dirty="0">
                <a:ln>
                  <a:noFill/>
                </a:ln>
                <a:solidFill>
                  <a:srgbClr val="FF0000"/>
                </a:solidFill>
                <a:effectLst/>
                <a:uLnTx/>
                <a:uFillTx/>
                <a:latin typeface="Calibri" pitchFamily="34" charset="0"/>
                <a:ea typeface="+mn-ea"/>
                <a:cs typeface="Arial" charset="0"/>
              </a:rPr>
              <a:t>Director of Statewide Sourcing</a:t>
            </a:r>
            <a:endParaRPr kumimoji="0" lang="en-US" sz="3200" b="0" i="1" u="none" strike="noStrike" kern="1200" cap="none" spc="0" normalizeH="0" baseline="0" noProof="0" dirty="0">
              <a:ln>
                <a:noFill/>
              </a:ln>
              <a:solidFill>
                <a:srgbClr val="FF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21278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990600"/>
          </a:xfrm>
        </p:spPr>
        <p:txBody>
          <a:bodyPr/>
          <a:lstStyle/>
          <a:p>
            <a:r>
              <a:rPr lang="en-US" sz="4000" b="1" u="sng" dirty="0">
                <a:solidFill>
                  <a:schemeClr val="tx2"/>
                </a:solidFill>
              </a:rPr>
              <a:t>Getting to Know You</a:t>
            </a:r>
          </a:p>
        </p:txBody>
      </p:sp>
      <p:sp>
        <p:nvSpPr>
          <p:cNvPr id="3" name="Content Placeholder 2"/>
          <p:cNvSpPr>
            <a:spLocks noGrp="1"/>
          </p:cNvSpPr>
          <p:nvPr>
            <p:ph idx="1"/>
          </p:nvPr>
        </p:nvSpPr>
        <p:spPr>
          <a:xfrm>
            <a:off x="228600" y="1981199"/>
            <a:ext cx="3429000" cy="3022745"/>
          </a:xfrm>
        </p:spPr>
        <p:txBody>
          <a:bodyPr/>
          <a:lstStyle/>
          <a:p>
            <a:pPr marL="0" indent="0" algn="ctr">
              <a:buNone/>
            </a:pPr>
            <a:r>
              <a:rPr lang="en-US" sz="4000" b="1" dirty="0">
                <a:solidFill>
                  <a:schemeClr val="accent1">
                    <a:lumMod val="75000"/>
                  </a:schemeClr>
                </a:solidFill>
              </a:rPr>
              <a:t>Who has more resources than you know what to do with?</a:t>
            </a:r>
          </a:p>
        </p:txBody>
      </p:sp>
      <p:pic>
        <p:nvPicPr>
          <p:cNvPr id="2050" name="Picture 2" descr="seven construction workers standing on white field">
            <a:extLst>
              <a:ext uri="{FF2B5EF4-FFF2-40B4-BE49-F238E27FC236}">
                <a16:creationId xmlns:a16="http://schemas.microsoft.com/office/drawing/2014/main" id="{CBDF2507-635D-4037-98B6-870590CBD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956" y="1739177"/>
            <a:ext cx="5257444" cy="3506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98822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1CA22-ABBD-4066-9B63-9D915EEB157C}"/>
              </a:ext>
            </a:extLst>
          </p:cNvPr>
          <p:cNvPicPr>
            <a:picLocks noChangeAspect="1"/>
          </p:cNvPicPr>
          <p:nvPr/>
        </p:nvPicPr>
        <p:blipFill>
          <a:blip r:embed="rId3"/>
          <a:stretch>
            <a:fillRect/>
          </a:stretch>
        </p:blipFill>
        <p:spPr>
          <a:xfrm>
            <a:off x="579230" y="704654"/>
            <a:ext cx="7905977" cy="4767454"/>
          </a:xfrm>
          <a:prstGeom prst="rect">
            <a:avLst/>
          </a:prstGeom>
        </p:spPr>
      </p:pic>
      <p:sp>
        <p:nvSpPr>
          <p:cNvPr id="47106" name="Rectangle 2"/>
          <p:cNvSpPr>
            <a:spLocks noGrp="1" noChangeArrowheads="1"/>
          </p:cNvSpPr>
          <p:nvPr>
            <p:ph type="title"/>
          </p:nvPr>
        </p:nvSpPr>
        <p:spPr>
          <a:xfrm>
            <a:off x="196664" y="152400"/>
            <a:ext cx="8671111" cy="714663"/>
          </a:xfrm>
        </p:spPr>
        <p:txBody>
          <a:bodyPr/>
          <a:lstStyle/>
          <a:p>
            <a:r>
              <a:rPr lang="en-US" altLang="en-US" sz="4000" b="1" dirty="0"/>
              <a:t>Contact Us</a:t>
            </a:r>
            <a:endParaRPr lang="en-US" altLang="en-US" dirty="0"/>
          </a:p>
        </p:txBody>
      </p:sp>
      <p:sp>
        <p:nvSpPr>
          <p:cNvPr id="47108" name="Text Box 4"/>
          <p:cNvSpPr txBox="1">
            <a:spLocks noChangeArrowheads="1"/>
          </p:cNvSpPr>
          <p:nvPr/>
        </p:nvSpPr>
        <p:spPr bwMode="auto">
          <a:xfrm>
            <a:off x="2743575" y="2686484"/>
            <a:ext cx="3961279" cy="4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defTabSz="1019175">
              <a:spcBef>
                <a:spcPct val="20000"/>
              </a:spcBef>
              <a:buChar char="•"/>
              <a:defRPr sz="3600">
                <a:solidFill>
                  <a:schemeClr val="tx1"/>
                </a:solidFill>
                <a:latin typeface="Times New Roman" pitchFamily="18" charset="0"/>
              </a:defRPr>
            </a:lvl1pPr>
            <a:lvl2pPr marL="742950" indent="-285750" defTabSz="1019175">
              <a:spcBef>
                <a:spcPct val="20000"/>
              </a:spcBef>
              <a:buChar char="–"/>
              <a:defRPr sz="3100">
                <a:solidFill>
                  <a:schemeClr val="tx1"/>
                </a:solidFill>
                <a:latin typeface="Times New Roman" pitchFamily="18" charset="0"/>
              </a:defRPr>
            </a:lvl2pPr>
            <a:lvl3pPr marL="1143000" indent="-228600" defTabSz="1019175">
              <a:spcBef>
                <a:spcPct val="20000"/>
              </a:spcBef>
              <a:buChar char="•"/>
              <a:defRPr sz="2700">
                <a:solidFill>
                  <a:schemeClr val="tx1"/>
                </a:solidFill>
                <a:latin typeface="Times New Roman" pitchFamily="18" charset="0"/>
              </a:defRPr>
            </a:lvl3pPr>
            <a:lvl4pPr marL="1600200" indent="-228600" defTabSz="1019175">
              <a:spcBef>
                <a:spcPct val="20000"/>
              </a:spcBef>
              <a:buChar char="–"/>
              <a:defRPr sz="2200">
                <a:solidFill>
                  <a:schemeClr val="tx1"/>
                </a:solidFill>
                <a:latin typeface="Times New Roman" pitchFamily="18" charset="0"/>
              </a:defRPr>
            </a:lvl4pPr>
            <a:lvl5pPr marL="2057400" indent="-228600" defTabSz="1019175">
              <a:spcBef>
                <a:spcPct val="20000"/>
              </a:spcBef>
              <a:buChar char="»"/>
              <a:defRPr sz="2200">
                <a:solidFill>
                  <a:schemeClr val="tx1"/>
                </a:solidFill>
                <a:latin typeface="Times New Roman" pitchFamily="18" charset="0"/>
              </a:defRPr>
            </a:lvl5pPr>
            <a:lvl6pPr marL="2514600" indent="-228600" defTabSz="1019175" eaLnBrk="0" fontAlgn="base" hangingPunct="0">
              <a:spcBef>
                <a:spcPct val="20000"/>
              </a:spcBef>
              <a:spcAft>
                <a:spcPct val="0"/>
              </a:spcAft>
              <a:buChar char="»"/>
              <a:defRPr sz="2200">
                <a:solidFill>
                  <a:schemeClr val="tx1"/>
                </a:solidFill>
                <a:latin typeface="Times New Roman" pitchFamily="18" charset="0"/>
              </a:defRPr>
            </a:lvl6pPr>
            <a:lvl7pPr marL="2971800" indent="-228600" defTabSz="1019175" eaLnBrk="0" fontAlgn="base" hangingPunct="0">
              <a:spcBef>
                <a:spcPct val="20000"/>
              </a:spcBef>
              <a:spcAft>
                <a:spcPct val="0"/>
              </a:spcAft>
              <a:buChar char="»"/>
              <a:defRPr sz="2200">
                <a:solidFill>
                  <a:schemeClr val="tx1"/>
                </a:solidFill>
                <a:latin typeface="Times New Roman" pitchFamily="18" charset="0"/>
              </a:defRPr>
            </a:lvl7pPr>
            <a:lvl8pPr marL="3429000" indent="-228600" defTabSz="1019175" eaLnBrk="0" fontAlgn="base" hangingPunct="0">
              <a:spcBef>
                <a:spcPct val="20000"/>
              </a:spcBef>
              <a:spcAft>
                <a:spcPct val="0"/>
              </a:spcAft>
              <a:buChar char="»"/>
              <a:defRPr sz="2200">
                <a:solidFill>
                  <a:schemeClr val="tx1"/>
                </a:solidFill>
                <a:latin typeface="Times New Roman" pitchFamily="18" charset="0"/>
              </a:defRPr>
            </a:lvl8pPr>
            <a:lvl9pPr marL="3886200" indent="-228600" defTabSz="1019175" eaLnBrk="0" fontAlgn="base" hangingPunct="0">
              <a:spcBef>
                <a:spcPct val="20000"/>
              </a:spcBef>
              <a:spcAft>
                <a:spcPct val="0"/>
              </a:spcAft>
              <a:buChar char="»"/>
              <a:defRPr sz="2200">
                <a:solidFill>
                  <a:schemeClr val="tx1"/>
                </a:solidFill>
                <a:latin typeface="Times New Roman" pitchFamily="18" charset="0"/>
              </a:defRPr>
            </a:lvl9pPr>
          </a:lstStyle>
          <a:p>
            <a:pPr>
              <a:spcBef>
                <a:spcPct val="50000"/>
              </a:spcBef>
              <a:buFontTx/>
              <a:buNone/>
            </a:pPr>
            <a:endParaRPr lang="en-US" altLang="en-US" sz="2400"/>
          </a:p>
        </p:txBody>
      </p:sp>
      <p:sp>
        <p:nvSpPr>
          <p:cNvPr id="2" name="Rectangle 1"/>
          <p:cNvSpPr/>
          <p:nvPr/>
        </p:nvSpPr>
        <p:spPr>
          <a:xfrm>
            <a:off x="6019800" y="5439451"/>
            <a:ext cx="4572000" cy="400110"/>
          </a:xfrm>
          <a:prstGeom prst="rect">
            <a:avLst/>
          </a:prstGeom>
        </p:spPr>
        <p:txBody>
          <a:bodyPr>
            <a:spAutoFit/>
          </a:bodyPr>
          <a:lstStyle/>
          <a:p>
            <a:pPr lvl="0">
              <a:spcBef>
                <a:spcPct val="20000"/>
              </a:spcBef>
            </a:pPr>
            <a:r>
              <a:rPr lang="en-US" altLang="en-US" sz="2000" dirty="0">
                <a:solidFill>
                  <a:prstClr val="black"/>
                </a:solidFill>
                <a:latin typeface="Calibri"/>
                <a:cs typeface="+mn-cs"/>
                <a:hlinkClick r:id="rId4"/>
              </a:rPr>
              <a:t>www.procurement.sc.gov</a:t>
            </a:r>
            <a:endParaRPr lang="en-US" altLang="en-US" sz="2000" dirty="0">
              <a:solidFill>
                <a:prstClr val="black"/>
              </a:solidFill>
              <a:latin typeface="Calibri"/>
              <a:cs typeface="+mn-cs"/>
            </a:endParaRPr>
          </a:p>
        </p:txBody>
      </p:sp>
      <p:sp>
        <p:nvSpPr>
          <p:cNvPr id="4" name="Oval 3">
            <a:extLst>
              <a:ext uri="{FF2B5EF4-FFF2-40B4-BE49-F238E27FC236}">
                <a16:creationId xmlns:a16="http://schemas.microsoft.com/office/drawing/2014/main" id="{0B9D414E-A603-4076-9979-CB349CDCFFB3}"/>
              </a:ext>
            </a:extLst>
          </p:cNvPr>
          <p:cNvSpPr/>
          <p:nvPr/>
        </p:nvSpPr>
        <p:spPr>
          <a:xfrm>
            <a:off x="6248400" y="2227814"/>
            <a:ext cx="1117600" cy="3650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527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0"/>
            <a:ext cx="8229600" cy="1143000"/>
          </a:xfrm>
        </p:spPr>
        <p:txBody>
          <a:bodyPr/>
          <a:lstStyle/>
          <a:p>
            <a:pPr eaLnBrk="1" hangingPunct="1"/>
            <a:r>
              <a:rPr lang="en-US" altLang="en-US" dirty="0"/>
              <a:t>How can we better serve you?</a:t>
            </a:r>
          </a:p>
        </p:txBody>
      </p:sp>
      <p:sp>
        <p:nvSpPr>
          <p:cNvPr id="35843" name="Rectangle 3"/>
          <p:cNvSpPr>
            <a:spLocks noGrp="1" noChangeArrowheads="1"/>
          </p:cNvSpPr>
          <p:nvPr>
            <p:ph idx="1"/>
          </p:nvPr>
        </p:nvSpPr>
        <p:spPr>
          <a:xfrm>
            <a:off x="457200" y="1333500"/>
            <a:ext cx="8229600" cy="1981200"/>
          </a:xfrm>
        </p:spPr>
        <p:txBody>
          <a:bodyPr>
            <a:normAutofit/>
          </a:bodyPr>
          <a:lstStyle/>
          <a:p>
            <a:pPr eaLnBrk="1" hangingPunct="1"/>
            <a:r>
              <a:rPr lang="en-US" altLang="en-US" dirty="0"/>
              <a:t>We Are Always Willing To Help </a:t>
            </a:r>
          </a:p>
          <a:p>
            <a:pPr eaLnBrk="1" hangingPunct="1"/>
            <a:r>
              <a:rPr lang="en-US" altLang="en-US" dirty="0"/>
              <a:t>Call Us at 803-737-0600</a:t>
            </a:r>
          </a:p>
          <a:p>
            <a:pPr eaLnBrk="1" hangingPunct="1"/>
            <a:r>
              <a:rPr lang="en-US" altLang="en-US" dirty="0"/>
              <a:t>Visit our Website - </a:t>
            </a:r>
            <a:r>
              <a:rPr lang="en-US" altLang="en-US" dirty="0">
                <a:hlinkClick r:id="rId3"/>
              </a:rPr>
              <a:t>www.procurement.sc.gov</a:t>
            </a:r>
            <a:endParaRPr lang="en-US" altLang="en-US" dirty="0"/>
          </a:p>
        </p:txBody>
      </p:sp>
      <p:grpSp>
        <p:nvGrpSpPr>
          <p:cNvPr id="3" name="Group 2">
            <a:extLst>
              <a:ext uri="{FF2B5EF4-FFF2-40B4-BE49-F238E27FC236}">
                <a16:creationId xmlns:a16="http://schemas.microsoft.com/office/drawing/2014/main" id="{0C23E775-778B-4A2C-94C2-4B660AD3563E}"/>
              </a:ext>
            </a:extLst>
          </p:cNvPr>
          <p:cNvGrpSpPr/>
          <p:nvPr/>
        </p:nvGrpSpPr>
        <p:grpSpPr>
          <a:xfrm>
            <a:off x="2375828" y="3516086"/>
            <a:ext cx="4392344" cy="2185214"/>
            <a:chOff x="2293258" y="3525157"/>
            <a:chExt cx="4392344" cy="2185214"/>
          </a:xfrm>
        </p:grpSpPr>
        <p:sp>
          <p:nvSpPr>
            <p:cNvPr id="4" name="Rectangle 3">
              <a:extLst>
                <a:ext uri="{FF2B5EF4-FFF2-40B4-BE49-F238E27FC236}">
                  <a16:creationId xmlns:a16="http://schemas.microsoft.com/office/drawing/2014/main" id="{74E992DD-2AD0-451B-A46D-5EF9820748EF}"/>
                </a:ext>
              </a:extLst>
            </p:cNvPr>
            <p:cNvSpPr/>
            <p:nvPr/>
          </p:nvSpPr>
          <p:spPr>
            <a:xfrm>
              <a:off x="4323402" y="3525157"/>
              <a:ext cx="2362200" cy="2185214"/>
            </a:xfrm>
            <a:prstGeom prst="rect">
              <a:avLst/>
            </a:prstGeom>
          </p:spPr>
          <p:txBody>
            <a:bodyPr wrap="square">
              <a:spAutoFit/>
            </a:bodyPr>
            <a:lstStyle/>
            <a:p>
              <a:pPr lvl="0"/>
              <a:r>
                <a:rPr lang="en-US" sz="3600" b="1" i="1" dirty="0">
                  <a:solidFill>
                    <a:srgbClr val="1F497D"/>
                  </a:solidFill>
                </a:rPr>
                <a:t>Acquire </a:t>
              </a:r>
              <a:endParaRPr lang="en-US" sz="3600" dirty="0">
                <a:solidFill>
                  <a:srgbClr val="1F497D"/>
                </a:solidFill>
              </a:endParaRPr>
            </a:p>
            <a:p>
              <a:pPr lvl="0"/>
              <a:endParaRPr lang="en-US" sz="1200" dirty="0">
                <a:solidFill>
                  <a:srgbClr val="1F497D"/>
                </a:solidFill>
              </a:endParaRPr>
            </a:p>
            <a:p>
              <a:pPr lvl="0"/>
              <a:r>
                <a:rPr lang="en-US" sz="3600" b="1" i="1" dirty="0">
                  <a:solidFill>
                    <a:srgbClr val="1F497D"/>
                  </a:solidFill>
                </a:rPr>
                <a:t>Administer </a:t>
              </a:r>
              <a:endParaRPr lang="en-US" sz="3600" dirty="0">
                <a:solidFill>
                  <a:srgbClr val="1F497D"/>
                </a:solidFill>
              </a:endParaRPr>
            </a:p>
            <a:p>
              <a:pPr lvl="0"/>
              <a:endParaRPr lang="en-US" sz="1200" dirty="0">
                <a:solidFill>
                  <a:srgbClr val="1F497D"/>
                </a:solidFill>
              </a:endParaRPr>
            </a:p>
            <a:p>
              <a:pPr lvl="0"/>
              <a:r>
                <a:rPr lang="en-US" sz="3600" b="1" i="1" dirty="0">
                  <a:solidFill>
                    <a:srgbClr val="1F497D"/>
                  </a:solidFill>
                </a:rPr>
                <a:t>Advise </a:t>
              </a:r>
              <a:endParaRPr lang="en-US" sz="3600" dirty="0">
                <a:solidFill>
                  <a:srgbClr val="1F497D"/>
                </a:solidFill>
              </a:endParaRPr>
            </a:p>
          </p:txBody>
        </p:sp>
        <p:pic>
          <p:nvPicPr>
            <p:cNvPr id="2" name="Picture 1">
              <a:extLst>
                <a:ext uri="{FF2B5EF4-FFF2-40B4-BE49-F238E27FC236}">
                  <a16:creationId xmlns:a16="http://schemas.microsoft.com/office/drawing/2014/main" id="{964C1957-1C61-4F80-A752-D510B71A0275}"/>
                </a:ext>
              </a:extLst>
            </p:cNvPr>
            <p:cNvPicPr>
              <a:picLocks noChangeAspect="1"/>
            </p:cNvPicPr>
            <p:nvPr/>
          </p:nvPicPr>
          <p:blipFill>
            <a:blip r:embed="rId4"/>
            <a:stretch>
              <a:fillRect/>
            </a:stretch>
          </p:blipFill>
          <p:spPr>
            <a:xfrm>
              <a:off x="2293258" y="3611836"/>
              <a:ext cx="2030144" cy="2011855"/>
            </a:xfrm>
            <a:prstGeom prst="rect">
              <a:avLst/>
            </a:prstGeom>
          </p:spPr>
        </p:pic>
      </p:grpSp>
    </p:spTree>
    <p:extLst>
      <p:ext uri="{BB962C8B-B14F-4D97-AF65-F5344CB8AC3E}">
        <p14:creationId xmlns:p14="http://schemas.microsoft.com/office/powerpoint/2010/main" val="3341537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02A5706E-7C41-421E-BA0E-C0697927161D}"/>
              </a:ext>
            </a:extLst>
          </p:cNvPr>
          <p:cNvSpPr txBox="1">
            <a:spLocks noChangeArrowheads="1"/>
          </p:cNvSpPr>
          <p:nvPr/>
        </p:nvSpPr>
        <p:spPr bwMode="auto">
          <a:xfrm>
            <a:off x="1981200" y="304800"/>
            <a:ext cx="4800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None/>
            </a:pPr>
            <a:r>
              <a:rPr lang="en-US" altLang="en-US" sz="4300" dirty="0"/>
              <a:t>Stacy Adams</a:t>
            </a:r>
            <a:r>
              <a:rPr lang="en-US" altLang="en-US" sz="3400" dirty="0"/>
              <a:t>, NIGP-CPP, CPPO, CPPB</a:t>
            </a:r>
          </a:p>
          <a:p>
            <a:pPr marL="0" indent="0" algn="ctr">
              <a:spcBef>
                <a:spcPts val="0"/>
              </a:spcBef>
              <a:buNone/>
            </a:pPr>
            <a:r>
              <a:rPr lang="en-US" altLang="en-US" sz="4300" dirty="0">
                <a:hlinkClick r:id="rId3"/>
              </a:rPr>
              <a:t>sadams@mmo.sc.gov</a:t>
            </a:r>
            <a:r>
              <a:rPr lang="en-US" altLang="en-US" sz="4300" dirty="0"/>
              <a:t> </a:t>
            </a:r>
          </a:p>
        </p:txBody>
      </p:sp>
      <p:sp>
        <p:nvSpPr>
          <p:cNvPr id="6" name="Rectangle 3">
            <a:extLst>
              <a:ext uri="{FF2B5EF4-FFF2-40B4-BE49-F238E27FC236}">
                <a16:creationId xmlns:a16="http://schemas.microsoft.com/office/drawing/2014/main" id="{91308B17-B42B-4FF4-8A42-F24AD89216B9}"/>
              </a:ext>
            </a:extLst>
          </p:cNvPr>
          <p:cNvSpPr txBox="1">
            <a:spLocks noChangeArrowheads="1"/>
          </p:cNvSpPr>
          <p:nvPr/>
        </p:nvSpPr>
        <p:spPr bwMode="auto">
          <a:xfrm>
            <a:off x="342900" y="1295400"/>
            <a:ext cx="3886200" cy="85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1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altLang="en-US" dirty="0"/>
              <a:t>Michael Speakmon, CPPO</a:t>
            </a:r>
          </a:p>
          <a:p>
            <a:pPr marL="0" indent="0">
              <a:spcBef>
                <a:spcPts val="0"/>
              </a:spcBef>
              <a:buNone/>
            </a:pPr>
            <a:r>
              <a:rPr lang="en-US" altLang="en-US" dirty="0">
                <a:hlinkClick r:id="rId4"/>
              </a:rPr>
              <a:t>mspeakmon@mmo.sc.gov</a:t>
            </a:r>
            <a:r>
              <a:rPr lang="en-US" altLang="en-US" dirty="0"/>
              <a:t> </a:t>
            </a:r>
          </a:p>
        </p:txBody>
      </p:sp>
      <p:sp>
        <p:nvSpPr>
          <p:cNvPr id="7" name="Rectangle 3">
            <a:extLst>
              <a:ext uri="{FF2B5EF4-FFF2-40B4-BE49-F238E27FC236}">
                <a16:creationId xmlns:a16="http://schemas.microsoft.com/office/drawing/2014/main" id="{E5053646-4794-46D6-8CA4-32AB3A9BEFA7}"/>
              </a:ext>
            </a:extLst>
          </p:cNvPr>
          <p:cNvSpPr txBox="1">
            <a:spLocks noChangeArrowheads="1"/>
          </p:cNvSpPr>
          <p:nvPr/>
        </p:nvSpPr>
        <p:spPr bwMode="auto">
          <a:xfrm>
            <a:off x="5829300" y="1295400"/>
            <a:ext cx="3200400" cy="859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altLang="en-US" dirty="0"/>
              <a:t>Randy Barr, CPPO</a:t>
            </a:r>
          </a:p>
          <a:p>
            <a:pPr marL="0" indent="0">
              <a:spcBef>
                <a:spcPts val="0"/>
              </a:spcBef>
              <a:buNone/>
            </a:pPr>
            <a:r>
              <a:rPr lang="en-US" altLang="en-US" dirty="0">
                <a:hlinkClick r:id="rId5"/>
              </a:rPr>
              <a:t>rbarr@mmo.sc.gov</a:t>
            </a:r>
            <a:r>
              <a:rPr lang="en-US" altLang="en-US" dirty="0"/>
              <a:t> </a:t>
            </a:r>
          </a:p>
        </p:txBody>
      </p:sp>
      <p:pic>
        <p:nvPicPr>
          <p:cNvPr id="2" name="Picture 1">
            <a:extLst>
              <a:ext uri="{FF2B5EF4-FFF2-40B4-BE49-F238E27FC236}">
                <a16:creationId xmlns:a16="http://schemas.microsoft.com/office/drawing/2014/main" id="{DE3E7BC7-8FCA-422B-8076-AB8573144725}"/>
              </a:ext>
            </a:extLst>
          </p:cNvPr>
          <p:cNvPicPr>
            <a:picLocks noChangeAspect="1"/>
          </p:cNvPicPr>
          <p:nvPr/>
        </p:nvPicPr>
        <p:blipFill>
          <a:blip r:embed="rId6"/>
          <a:stretch>
            <a:fillRect/>
          </a:stretch>
        </p:blipFill>
        <p:spPr>
          <a:xfrm>
            <a:off x="1198167" y="2283106"/>
            <a:ext cx="6747665" cy="3542524"/>
          </a:xfrm>
          <a:prstGeom prst="rect">
            <a:avLst/>
          </a:prstGeom>
        </p:spPr>
      </p:pic>
    </p:spTree>
    <p:extLst>
      <p:ext uri="{BB962C8B-B14F-4D97-AF65-F5344CB8AC3E}">
        <p14:creationId xmlns:p14="http://schemas.microsoft.com/office/powerpoint/2010/main" val="1414044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975"/>
            <a:ext cx="8229600" cy="990600"/>
          </a:xfrm>
        </p:spPr>
        <p:txBody>
          <a:bodyPr/>
          <a:lstStyle/>
          <a:p>
            <a:r>
              <a:rPr lang="en-US" sz="4000" b="1" u="sng" dirty="0">
                <a:solidFill>
                  <a:schemeClr val="tx2"/>
                </a:solidFill>
              </a:rPr>
              <a:t>Show of Hands:</a:t>
            </a:r>
          </a:p>
        </p:txBody>
      </p:sp>
      <p:sp>
        <p:nvSpPr>
          <p:cNvPr id="3" name="Content Placeholder 2"/>
          <p:cNvSpPr>
            <a:spLocks noGrp="1"/>
          </p:cNvSpPr>
          <p:nvPr>
            <p:ph idx="1"/>
          </p:nvPr>
        </p:nvSpPr>
        <p:spPr>
          <a:xfrm>
            <a:off x="478971" y="1426520"/>
            <a:ext cx="3429000" cy="4038600"/>
          </a:xfrm>
        </p:spPr>
        <p:txBody>
          <a:bodyPr/>
          <a:lstStyle/>
          <a:p>
            <a:pPr marL="0" indent="0" algn="ctr">
              <a:buNone/>
            </a:pPr>
            <a:r>
              <a:rPr lang="en-US" sz="3600" b="1" dirty="0">
                <a:solidFill>
                  <a:schemeClr val="accent1">
                    <a:lumMod val="75000"/>
                  </a:schemeClr>
                </a:solidFill>
              </a:rPr>
              <a:t>How many of you are already familiar with the Office of State Procurement and State Term Contracts?</a:t>
            </a:r>
          </a:p>
        </p:txBody>
      </p:sp>
      <p:pic>
        <p:nvPicPr>
          <p:cNvPr id="4" name="Picture 3">
            <a:extLst>
              <a:ext uri="{FF2B5EF4-FFF2-40B4-BE49-F238E27FC236}">
                <a16:creationId xmlns:a16="http://schemas.microsoft.com/office/drawing/2014/main" id="{4A19505A-6387-4C43-8BFE-9320D5868BC7}"/>
              </a:ext>
            </a:extLst>
          </p:cNvPr>
          <p:cNvPicPr>
            <a:picLocks noChangeAspect="1"/>
          </p:cNvPicPr>
          <p:nvPr/>
        </p:nvPicPr>
        <p:blipFill>
          <a:blip r:embed="rId3"/>
          <a:stretch>
            <a:fillRect/>
          </a:stretch>
        </p:blipFill>
        <p:spPr>
          <a:xfrm>
            <a:off x="3907971" y="1679465"/>
            <a:ext cx="5130169" cy="3532709"/>
          </a:xfrm>
          <a:prstGeom prst="rect">
            <a:avLst/>
          </a:prstGeom>
        </p:spPr>
      </p:pic>
    </p:spTree>
    <p:extLst>
      <p:ext uri="{BB962C8B-B14F-4D97-AF65-F5344CB8AC3E}">
        <p14:creationId xmlns:p14="http://schemas.microsoft.com/office/powerpoint/2010/main" val="216220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6288308" cy="990600"/>
          </a:xfrm>
        </p:spPr>
        <p:txBody>
          <a:bodyPr/>
          <a:lstStyle/>
          <a:p>
            <a:r>
              <a:rPr lang="en-US" sz="4000" b="1" u="sng" dirty="0">
                <a:solidFill>
                  <a:schemeClr val="tx2"/>
                </a:solidFill>
              </a:rPr>
              <a:t>What we do</a:t>
            </a:r>
          </a:p>
        </p:txBody>
      </p:sp>
      <p:sp>
        <p:nvSpPr>
          <p:cNvPr id="3" name="Content Placeholder 2"/>
          <p:cNvSpPr>
            <a:spLocks noGrp="1"/>
          </p:cNvSpPr>
          <p:nvPr>
            <p:ph idx="1"/>
          </p:nvPr>
        </p:nvSpPr>
        <p:spPr>
          <a:xfrm>
            <a:off x="217160" y="1644613"/>
            <a:ext cx="3647268" cy="3568773"/>
          </a:xfrm>
        </p:spPr>
        <p:txBody>
          <a:bodyPr/>
          <a:lstStyle/>
          <a:p>
            <a:pPr marL="0" indent="0" algn="ctr">
              <a:buNone/>
            </a:pPr>
            <a:r>
              <a:rPr lang="en-US" sz="3600" b="1" dirty="0">
                <a:solidFill>
                  <a:schemeClr val="accent1">
                    <a:lumMod val="75000"/>
                  </a:schemeClr>
                </a:solidFill>
              </a:rPr>
              <a:t>We put contracts in place for goods and services that are commonly used across agencies.</a:t>
            </a:r>
          </a:p>
        </p:txBody>
      </p:sp>
      <p:pic>
        <p:nvPicPr>
          <p:cNvPr id="4" name="Picture 3">
            <a:extLst>
              <a:ext uri="{FF2B5EF4-FFF2-40B4-BE49-F238E27FC236}">
                <a16:creationId xmlns:a16="http://schemas.microsoft.com/office/drawing/2014/main" id="{8FC7ED97-F7A5-4D44-8647-80D3C0760C06}"/>
              </a:ext>
            </a:extLst>
          </p:cNvPr>
          <p:cNvPicPr>
            <a:picLocks noChangeAspect="1"/>
          </p:cNvPicPr>
          <p:nvPr/>
        </p:nvPicPr>
        <p:blipFill>
          <a:blip r:embed="rId3"/>
          <a:stretch>
            <a:fillRect/>
          </a:stretch>
        </p:blipFill>
        <p:spPr>
          <a:xfrm>
            <a:off x="6172200" y="4013003"/>
            <a:ext cx="2844998" cy="1896665"/>
          </a:xfrm>
          <a:prstGeom prst="rect">
            <a:avLst/>
          </a:prstGeom>
        </p:spPr>
      </p:pic>
      <p:pic>
        <p:nvPicPr>
          <p:cNvPr id="6" name="Picture 5">
            <a:extLst>
              <a:ext uri="{FF2B5EF4-FFF2-40B4-BE49-F238E27FC236}">
                <a16:creationId xmlns:a16="http://schemas.microsoft.com/office/drawing/2014/main" id="{31920F18-4711-42E3-B7A5-692561E9CFCF}"/>
              </a:ext>
            </a:extLst>
          </p:cNvPr>
          <p:cNvPicPr>
            <a:picLocks noChangeAspect="1"/>
          </p:cNvPicPr>
          <p:nvPr/>
        </p:nvPicPr>
        <p:blipFill>
          <a:blip r:embed="rId4"/>
          <a:stretch>
            <a:fillRect/>
          </a:stretch>
        </p:blipFill>
        <p:spPr>
          <a:xfrm>
            <a:off x="6172200" y="127567"/>
            <a:ext cx="2844998" cy="1845918"/>
          </a:xfrm>
          <a:prstGeom prst="rect">
            <a:avLst/>
          </a:prstGeom>
        </p:spPr>
      </p:pic>
      <p:pic>
        <p:nvPicPr>
          <p:cNvPr id="8" name="Picture 7">
            <a:extLst>
              <a:ext uri="{FF2B5EF4-FFF2-40B4-BE49-F238E27FC236}">
                <a16:creationId xmlns:a16="http://schemas.microsoft.com/office/drawing/2014/main" id="{8882001D-562E-4E41-BC01-656DA63313FD}"/>
              </a:ext>
            </a:extLst>
          </p:cNvPr>
          <p:cNvPicPr>
            <a:picLocks noChangeAspect="1"/>
          </p:cNvPicPr>
          <p:nvPr/>
        </p:nvPicPr>
        <p:blipFill>
          <a:blip r:embed="rId5"/>
          <a:stretch>
            <a:fillRect/>
          </a:stretch>
        </p:blipFill>
        <p:spPr>
          <a:xfrm>
            <a:off x="4066091" y="1741800"/>
            <a:ext cx="1904446" cy="2858054"/>
          </a:xfrm>
          <a:prstGeom prst="rect">
            <a:avLst/>
          </a:prstGeom>
        </p:spPr>
      </p:pic>
    </p:spTree>
    <p:extLst>
      <p:ext uri="{BB962C8B-B14F-4D97-AF65-F5344CB8AC3E}">
        <p14:creationId xmlns:p14="http://schemas.microsoft.com/office/powerpoint/2010/main" val="3706313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1573" y="2737200"/>
            <a:ext cx="3172668" cy="461665"/>
          </a:xfrm>
          <a:prstGeom prst="rect">
            <a:avLst/>
          </a:prstGeom>
        </p:spPr>
        <p:txBody>
          <a:bodyPr wrap="square">
            <a:spAutoFit/>
          </a:bodyPr>
          <a:lstStyle/>
          <a:p>
            <a:endParaRPr lang="en-US" sz="2400" dirty="0">
              <a:solidFill>
                <a:schemeClr val="tx2"/>
              </a:solidFill>
              <a:latin typeface="Calibri" panose="020F0502020204030204" pitchFamily="34" charset="0"/>
            </a:endParaRPr>
          </a:p>
        </p:txBody>
      </p:sp>
      <p:sp>
        <p:nvSpPr>
          <p:cNvPr id="5" name="Rectangle 4"/>
          <p:cNvSpPr/>
          <p:nvPr/>
        </p:nvSpPr>
        <p:spPr>
          <a:xfrm>
            <a:off x="381000" y="1981200"/>
            <a:ext cx="8763000" cy="3970318"/>
          </a:xfrm>
          <a:prstGeom prst="rect">
            <a:avLst/>
          </a:prstGeom>
        </p:spPr>
        <p:txBody>
          <a:bodyPr wrap="square">
            <a:spAutoFit/>
          </a:bodyPr>
          <a:lstStyle/>
          <a:p>
            <a:pPr marL="571500" indent="-571500">
              <a:buFont typeface="Arial" panose="020B0604020202020204" pitchFamily="34" charset="0"/>
              <a:buChar char="•"/>
            </a:pPr>
            <a:r>
              <a:rPr lang="en-US" sz="3600" i="1" dirty="0">
                <a:solidFill>
                  <a:srgbClr val="1F497D"/>
                </a:solidFill>
              </a:rPr>
              <a:t>Identify Contracting Opportunities</a:t>
            </a:r>
          </a:p>
          <a:p>
            <a:pPr marL="571500" indent="-571500">
              <a:buFont typeface="Arial" panose="020B0604020202020204" pitchFamily="34" charset="0"/>
              <a:buChar char="•"/>
            </a:pPr>
            <a:endParaRPr lang="en-US" sz="2800" i="1" dirty="0">
              <a:solidFill>
                <a:srgbClr val="1F497D"/>
              </a:solidFill>
            </a:endParaRPr>
          </a:p>
          <a:p>
            <a:pPr marL="571500" indent="-571500">
              <a:buFont typeface="Arial" panose="020B0604020202020204" pitchFamily="34" charset="0"/>
              <a:buChar char="•"/>
            </a:pPr>
            <a:r>
              <a:rPr lang="en-US" sz="3600" i="1" dirty="0">
                <a:solidFill>
                  <a:srgbClr val="1F497D"/>
                </a:solidFill>
              </a:rPr>
              <a:t>Acquisition </a:t>
            </a:r>
            <a:r>
              <a:rPr lang="en-US" sz="3600" i="1" dirty="0">
                <a:solidFill>
                  <a:schemeClr val="tx2"/>
                </a:solidFill>
              </a:rPr>
              <a:t>Planning</a:t>
            </a:r>
          </a:p>
          <a:p>
            <a:endParaRPr lang="en-US" sz="2800" dirty="0">
              <a:solidFill>
                <a:srgbClr val="1F497D"/>
              </a:solidFill>
            </a:endParaRPr>
          </a:p>
          <a:p>
            <a:pPr marL="571500" lvl="0" indent="-571500">
              <a:buFont typeface="Arial" panose="020B0604020202020204" pitchFamily="34" charset="0"/>
              <a:buChar char="•"/>
            </a:pPr>
            <a:r>
              <a:rPr lang="en-US" sz="3600" i="1" dirty="0">
                <a:solidFill>
                  <a:srgbClr val="1F497D"/>
                </a:solidFill>
              </a:rPr>
              <a:t>Strategic Sourcing of State Term Contracts</a:t>
            </a:r>
            <a:endParaRPr lang="en-US" sz="3600" dirty="0">
              <a:solidFill>
                <a:srgbClr val="1F497D"/>
              </a:solidFill>
            </a:endParaRPr>
          </a:p>
          <a:p>
            <a:pPr lvl="0"/>
            <a:endParaRPr lang="en-US" sz="2800" dirty="0">
              <a:solidFill>
                <a:srgbClr val="1F497D"/>
              </a:solidFill>
            </a:endParaRPr>
          </a:p>
          <a:p>
            <a:pPr marL="571500" lvl="0" indent="-571500">
              <a:buFont typeface="Arial" panose="020B0604020202020204" pitchFamily="34" charset="0"/>
              <a:buChar char="•"/>
            </a:pPr>
            <a:r>
              <a:rPr lang="en-US" sz="3600" i="1" dirty="0">
                <a:solidFill>
                  <a:srgbClr val="1F497D"/>
                </a:solidFill>
              </a:rPr>
              <a:t>Monitoring Contract Performance</a:t>
            </a:r>
          </a:p>
          <a:p>
            <a:pPr marL="457200" lvl="0" indent="-457200">
              <a:buFont typeface="Arial" panose="020B0604020202020204" pitchFamily="34" charset="0"/>
              <a:buChar char="•"/>
            </a:pPr>
            <a:endParaRPr lang="en-US" sz="2400" i="1" dirty="0">
              <a:solidFill>
                <a:srgbClr val="1F497D"/>
              </a:solidFill>
            </a:endParaRPr>
          </a:p>
        </p:txBody>
      </p:sp>
      <p:sp>
        <p:nvSpPr>
          <p:cNvPr id="7" name="Rectangle 6"/>
          <p:cNvSpPr/>
          <p:nvPr/>
        </p:nvSpPr>
        <p:spPr>
          <a:xfrm>
            <a:off x="0" y="265575"/>
            <a:ext cx="9144000" cy="1446550"/>
          </a:xfrm>
          <a:prstGeom prst="rect">
            <a:avLst/>
          </a:prstGeom>
        </p:spPr>
        <p:txBody>
          <a:bodyPr wrap="square">
            <a:spAutoFit/>
          </a:bodyPr>
          <a:lstStyle/>
          <a:p>
            <a:pPr algn="ctr"/>
            <a:r>
              <a:rPr lang="en-US" sz="4400" b="1" dirty="0">
                <a:solidFill>
                  <a:srgbClr val="1F497D"/>
                </a:solidFill>
              </a:rPr>
              <a:t>Primary Goals of the State Term Contracting Team</a:t>
            </a:r>
            <a:endParaRPr lang="en-US" sz="1100" dirty="0"/>
          </a:p>
        </p:txBody>
      </p:sp>
    </p:spTree>
    <p:extLst>
      <p:ext uri="{BB962C8B-B14F-4D97-AF65-F5344CB8AC3E}">
        <p14:creationId xmlns:p14="http://schemas.microsoft.com/office/powerpoint/2010/main" val="2762373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2" dur="1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7" dur="10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2"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6360" y="69615"/>
            <a:ext cx="7771279" cy="1143000"/>
          </a:xfrm>
        </p:spPr>
        <p:txBody>
          <a:bodyPr/>
          <a:lstStyle/>
          <a:p>
            <a:r>
              <a:rPr lang="en-US" altLang="en-US" b="1" dirty="0">
                <a:solidFill>
                  <a:schemeClr val="tx2"/>
                </a:solidFill>
              </a:rPr>
              <a:t>Statewide Term </a:t>
            </a:r>
            <a:r>
              <a:rPr lang="en-US" altLang="en-US" b="1" u="sng" dirty="0">
                <a:solidFill>
                  <a:schemeClr val="tx2"/>
                </a:solidFill>
              </a:rPr>
              <a:t>Contracts</a:t>
            </a:r>
            <a:endParaRPr lang="en-US" altLang="en-US" b="1" dirty="0">
              <a:solidFill>
                <a:schemeClr val="tx2"/>
              </a:solidFill>
            </a:endParaRPr>
          </a:p>
        </p:txBody>
      </p:sp>
      <p:sp>
        <p:nvSpPr>
          <p:cNvPr id="186371" name="Rectangle 3"/>
          <p:cNvSpPr>
            <a:spLocks noGrp="1" noChangeArrowheads="1"/>
          </p:cNvSpPr>
          <p:nvPr>
            <p:ph type="body" idx="1"/>
          </p:nvPr>
        </p:nvSpPr>
        <p:spPr>
          <a:xfrm>
            <a:off x="826103" y="4074937"/>
            <a:ext cx="7747000" cy="1733319"/>
          </a:xfrm>
        </p:spPr>
        <p:txBody>
          <a:bodyPr/>
          <a:lstStyle/>
          <a:p>
            <a:r>
              <a:rPr lang="en-US" altLang="en-US" b="1" dirty="0">
                <a:solidFill>
                  <a:schemeClr val="tx2"/>
                </a:solidFill>
              </a:rPr>
              <a:t>Required use by state agencies </a:t>
            </a:r>
            <a:r>
              <a:rPr lang="en-US" altLang="en-US" dirty="0">
                <a:solidFill>
                  <a:schemeClr val="tx2"/>
                </a:solidFill>
              </a:rPr>
              <a:t>and those governed by the SC Consolidated Procurement Code</a:t>
            </a:r>
          </a:p>
          <a:p>
            <a:pPr lvl="1">
              <a:buFontTx/>
              <a:buNone/>
            </a:pPr>
            <a:endParaRPr lang="en-US" altLang="en-US" dirty="0"/>
          </a:p>
        </p:txBody>
      </p:sp>
      <p:pic>
        <p:nvPicPr>
          <p:cNvPr id="2" name="Picture 1">
            <a:extLst>
              <a:ext uri="{FF2B5EF4-FFF2-40B4-BE49-F238E27FC236}">
                <a16:creationId xmlns:a16="http://schemas.microsoft.com/office/drawing/2014/main" id="{72C19F8D-36EB-40CF-BC03-1B6FCD52F9F2}"/>
              </a:ext>
            </a:extLst>
          </p:cNvPr>
          <p:cNvPicPr>
            <a:picLocks noChangeAspect="1"/>
          </p:cNvPicPr>
          <p:nvPr/>
        </p:nvPicPr>
        <p:blipFill>
          <a:blip r:embed="rId3"/>
          <a:stretch>
            <a:fillRect/>
          </a:stretch>
        </p:blipFill>
        <p:spPr>
          <a:xfrm>
            <a:off x="283518" y="1143000"/>
            <a:ext cx="4261473" cy="5645385"/>
          </a:xfrm>
          <a:prstGeom prst="rect">
            <a:avLst/>
          </a:prstGeom>
          <a:ln>
            <a:noFill/>
          </a:ln>
          <a:effectLst>
            <a:softEdge rad="112500"/>
          </a:effectLst>
        </p:spPr>
      </p:pic>
      <p:sp>
        <p:nvSpPr>
          <p:cNvPr id="6" name="TextBox 5">
            <a:extLst>
              <a:ext uri="{FF2B5EF4-FFF2-40B4-BE49-F238E27FC236}">
                <a16:creationId xmlns:a16="http://schemas.microsoft.com/office/drawing/2014/main" id="{9AE6C49A-DA8B-492B-A37D-CA9165F7D314}"/>
              </a:ext>
            </a:extLst>
          </p:cNvPr>
          <p:cNvSpPr txBox="1"/>
          <p:nvPr/>
        </p:nvSpPr>
        <p:spPr>
          <a:xfrm>
            <a:off x="4318382" y="1602114"/>
            <a:ext cx="4743630" cy="2062103"/>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altLang="en-US" sz="3200" b="0" i="0" u="none" strike="noStrike" kern="1200" cap="none" spc="0" normalizeH="0" baseline="0" noProof="0" dirty="0">
                <a:ln>
                  <a:noFill/>
                </a:ln>
                <a:solidFill>
                  <a:srgbClr val="1F497D"/>
                </a:solidFill>
                <a:effectLst/>
                <a:uLnTx/>
                <a:uFillTx/>
                <a:latin typeface="Calibri"/>
                <a:ea typeface="+mn-ea"/>
                <a:cs typeface="+mn-cs"/>
              </a:rPr>
              <a:t>Established by Goods &amp; Services or Information Technology Teams for a specified period</a:t>
            </a:r>
          </a:p>
        </p:txBody>
      </p:sp>
    </p:spTree>
    <p:extLst>
      <p:ext uri="{BB962C8B-B14F-4D97-AF65-F5344CB8AC3E}">
        <p14:creationId xmlns:p14="http://schemas.microsoft.com/office/powerpoint/2010/main" val="4167323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box(out)">
                                      <p:cBhvr>
                                        <p:cTn id="7" dur="500"/>
                                        <p:tgtEl>
                                          <p:spTgt spid="186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bldLvl="2"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818" y="2120467"/>
            <a:ext cx="2514600" cy="2617063"/>
          </a:xfrm>
          <a:prstGeom prst="rect">
            <a:avLst/>
          </a:prstGeom>
        </p:spPr>
        <p:txBody>
          <a:bodyPr wrap="square">
            <a:spAutoFit/>
          </a:bodyPr>
          <a:lstStyle/>
          <a:p>
            <a:pPr algn="ctr">
              <a:spcAft>
                <a:spcPts val="0"/>
              </a:spcAft>
            </a:pPr>
            <a:r>
              <a:rPr lang="en-US" sz="4000" b="1" dirty="0">
                <a:latin typeface="Gotham Bold"/>
                <a:ea typeface="Calibri" panose="020F0502020204030204" pitchFamily="34" charset="0"/>
                <a:cs typeface="Times New Roman" panose="02020603050405020304" pitchFamily="18" charset="0"/>
              </a:rPr>
              <a:t>Save </a:t>
            </a:r>
          </a:p>
          <a:p>
            <a:pPr algn="ctr">
              <a:spcAft>
                <a:spcPts val="0"/>
              </a:spcAft>
            </a:pPr>
            <a:r>
              <a:rPr lang="en-US" sz="4000" b="1" dirty="0">
                <a:latin typeface="Gotham Bold"/>
                <a:ea typeface="Calibri" panose="020F0502020204030204" pitchFamily="34" charset="0"/>
                <a:cs typeface="Times New Roman" panose="02020603050405020304" pitchFamily="18" charset="0"/>
              </a:rPr>
              <a:t>Time</a:t>
            </a:r>
          </a:p>
          <a:p>
            <a:pPr algn="ctr">
              <a:spcAft>
                <a:spcPts val="0"/>
              </a:spcAft>
            </a:pPr>
            <a:r>
              <a:rPr lang="en-US" sz="4000" b="1" dirty="0">
                <a:latin typeface="Gotham Bold"/>
                <a:ea typeface="Calibri" panose="020F0502020204030204" pitchFamily="34" charset="0"/>
                <a:cs typeface="Times New Roman" panose="02020603050405020304" pitchFamily="18" charset="0"/>
              </a:rPr>
              <a:t>&amp;</a:t>
            </a:r>
          </a:p>
          <a:p>
            <a:pPr algn="ctr">
              <a:spcAft>
                <a:spcPts val="0"/>
              </a:spcAft>
            </a:pPr>
            <a:r>
              <a:rPr lang="en-US" sz="4000" b="1" dirty="0">
                <a:latin typeface="Gotham Bold"/>
                <a:ea typeface="Calibri" panose="020F0502020204030204" pitchFamily="34" charset="0"/>
                <a:cs typeface="Times New Roman" panose="02020603050405020304" pitchFamily="18" charset="0"/>
              </a:rPr>
              <a:t> Money!</a:t>
            </a:r>
          </a:p>
          <a:p>
            <a:pPr>
              <a:lnSpc>
                <a:spcPct val="115000"/>
              </a:lnSpc>
              <a:spcAft>
                <a:spcPts val="750"/>
              </a:spcAft>
            </a:pPr>
            <a:r>
              <a:rPr lang="en-US" sz="375" b="1" dirty="0">
                <a:ea typeface="Calibri" panose="020F0502020204030204" pitchFamily="34" charset="0"/>
                <a:cs typeface="Calibri" panose="020F0502020204030204" pitchFamily="34" charset="0"/>
              </a:rPr>
              <a:t> </a:t>
            </a:r>
            <a:endParaRPr lang="en-US" sz="825" dirty="0">
              <a:ea typeface="Calibri" panose="020F0502020204030204" pitchFamily="34" charset="0"/>
              <a:cs typeface="Times New Roman" panose="02020603050405020304" pitchFamily="18" charset="0"/>
            </a:endParaRPr>
          </a:p>
        </p:txBody>
      </p:sp>
      <p:sp>
        <p:nvSpPr>
          <p:cNvPr id="3" name="Title 1">
            <a:extLst>
              <a:ext uri="{FF2B5EF4-FFF2-40B4-BE49-F238E27FC236}">
                <a16:creationId xmlns:a16="http://schemas.microsoft.com/office/drawing/2014/main" id="{C6488018-530B-45F2-A6C1-92B160EE7553}"/>
              </a:ext>
            </a:extLst>
          </p:cNvPr>
          <p:cNvSpPr txBox="1">
            <a:spLocks/>
          </p:cNvSpPr>
          <p:nvPr/>
        </p:nvSpPr>
        <p:spPr>
          <a:xfrm>
            <a:off x="457200" y="457200"/>
            <a:ext cx="8229600" cy="736181"/>
          </a:xfrm>
          <a:prstGeom prst="rect">
            <a:avLst/>
          </a:prstGeom>
        </p:spPr>
        <p:txBody>
          <a:bodyPr>
            <a:normAutofit/>
          </a:bodyPr>
          <a:lstStyle>
            <a:lvl1pPr algn="ctr" defTabSz="457200" rtl="0" eaLnBrk="1" latinLnBrk="0" hangingPunct="1">
              <a:spcBef>
                <a:spcPct val="0"/>
              </a:spcBef>
              <a:buNone/>
              <a:defRPr sz="3600" kern="1200">
                <a:solidFill>
                  <a:schemeClr val="tx1"/>
                </a:solidFill>
                <a:latin typeface="Gotham Bold"/>
                <a:ea typeface="+mj-ea"/>
                <a:cs typeface="+mj-cs"/>
              </a:defRPr>
            </a:lvl1pPr>
          </a:lstStyle>
          <a:p>
            <a:r>
              <a:rPr lang="en-US" b="1" dirty="0">
                <a:cs typeface="Gotham Bold"/>
              </a:rPr>
              <a:t>Why Utilize State Term Contracts?</a:t>
            </a:r>
          </a:p>
        </p:txBody>
      </p:sp>
      <p:pic>
        <p:nvPicPr>
          <p:cNvPr id="5" name="Picture 4">
            <a:extLst>
              <a:ext uri="{FF2B5EF4-FFF2-40B4-BE49-F238E27FC236}">
                <a16:creationId xmlns:a16="http://schemas.microsoft.com/office/drawing/2014/main" id="{96281249-85E5-4917-8811-75C96FC43028}"/>
              </a:ext>
            </a:extLst>
          </p:cNvPr>
          <p:cNvPicPr>
            <a:picLocks noChangeAspect="1"/>
          </p:cNvPicPr>
          <p:nvPr/>
        </p:nvPicPr>
        <p:blipFill>
          <a:blip r:embed="rId3"/>
          <a:stretch>
            <a:fillRect/>
          </a:stretch>
        </p:blipFill>
        <p:spPr>
          <a:xfrm>
            <a:off x="2836189" y="1500763"/>
            <a:ext cx="5796182" cy="38564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923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282B90-C024-483B-A383-EFE20FE30401}"/>
              </a:ext>
            </a:extLst>
          </p:cNvPr>
          <p:cNvSpPr/>
          <p:nvPr/>
        </p:nvSpPr>
        <p:spPr>
          <a:xfrm>
            <a:off x="190499" y="182432"/>
            <a:ext cx="8763000" cy="830997"/>
          </a:xfrm>
          <a:prstGeom prst="rect">
            <a:avLst/>
          </a:prstGeom>
        </p:spPr>
        <p:txBody>
          <a:bodyPr wrap="square">
            <a:spAutoFit/>
          </a:bodyPr>
          <a:lstStyle/>
          <a:p>
            <a:pPr lvl="0" algn="ctr"/>
            <a:r>
              <a:rPr lang="en-US" sz="4800" b="1" dirty="0">
                <a:solidFill>
                  <a:srgbClr val="1F497D"/>
                </a:solidFill>
                <a:latin typeface="Calibri"/>
              </a:rPr>
              <a:t>Increase savings</a:t>
            </a:r>
            <a:endParaRPr lang="en-US" sz="2400" dirty="0">
              <a:solidFill>
                <a:prstClr val="black"/>
              </a:solidFill>
            </a:endParaRPr>
          </a:p>
        </p:txBody>
      </p:sp>
      <p:pic>
        <p:nvPicPr>
          <p:cNvPr id="5" name="Picture 4">
            <a:extLst>
              <a:ext uri="{FF2B5EF4-FFF2-40B4-BE49-F238E27FC236}">
                <a16:creationId xmlns:a16="http://schemas.microsoft.com/office/drawing/2014/main" id="{180F14AF-C853-46A8-80ED-5B2030AEE866}"/>
              </a:ext>
            </a:extLst>
          </p:cNvPr>
          <p:cNvPicPr>
            <a:picLocks noChangeAspect="1"/>
          </p:cNvPicPr>
          <p:nvPr/>
        </p:nvPicPr>
        <p:blipFill>
          <a:blip r:embed="rId3"/>
          <a:stretch>
            <a:fillRect/>
          </a:stretch>
        </p:blipFill>
        <p:spPr>
          <a:xfrm>
            <a:off x="1904807" y="877479"/>
            <a:ext cx="5334384" cy="3579550"/>
          </a:xfrm>
          <a:prstGeom prst="rect">
            <a:avLst/>
          </a:prstGeom>
        </p:spPr>
      </p:pic>
      <p:sp>
        <p:nvSpPr>
          <p:cNvPr id="6" name="Rectangle 5">
            <a:extLst>
              <a:ext uri="{FF2B5EF4-FFF2-40B4-BE49-F238E27FC236}">
                <a16:creationId xmlns:a16="http://schemas.microsoft.com/office/drawing/2014/main" id="{3BD63422-9A67-49F0-9AB5-A545FC68F40B}"/>
              </a:ext>
            </a:extLst>
          </p:cNvPr>
          <p:cNvSpPr/>
          <p:nvPr/>
        </p:nvSpPr>
        <p:spPr>
          <a:xfrm>
            <a:off x="201385" y="4274911"/>
            <a:ext cx="8763000" cy="1569660"/>
          </a:xfrm>
          <a:prstGeom prst="rect">
            <a:avLst/>
          </a:prstGeom>
        </p:spPr>
        <p:txBody>
          <a:bodyPr wrap="square">
            <a:spAutoFit/>
          </a:bodyPr>
          <a:lstStyle/>
          <a:p>
            <a:pPr lvl="0" algn="ctr"/>
            <a:r>
              <a:rPr lang="en-US" sz="4800" b="1" dirty="0">
                <a:solidFill>
                  <a:schemeClr val="accent2"/>
                </a:solidFill>
                <a:latin typeface="Calibri"/>
              </a:rPr>
              <a:t>Buy in bulk &amp; ask vendor for additional discounted pricing.</a:t>
            </a:r>
            <a:endParaRPr lang="en-US" sz="2400" dirty="0">
              <a:solidFill>
                <a:schemeClr val="accent2"/>
              </a:solidFill>
            </a:endParaRPr>
          </a:p>
        </p:txBody>
      </p:sp>
    </p:spTree>
    <p:extLst>
      <p:ext uri="{BB962C8B-B14F-4D97-AF65-F5344CB8AC3E}">
        <p14:creationId xmlns:p14="http://schemas.microsoft.com/office/powerpoint/2010/main" val="4079357491"/>
      </p:ext>
    </p:extLst>
  </p:cSld>
  <p:clrMapOvr>
    <a:masterClrMapping/>
  </p:clrMapOvr>
</p:sld>
</file>

<file path=ppt/theme/theme1.xml><?xml version="1.0" encoding="utf-8"?>
<a:theme xmlns:a="http://schemas.openxmlformats.org/drawingml/2006/main" name="DPS PP template 0105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DPS PP template 010517</Template>
  <TotalTime>12150</TotalTime>
  <Words>5809</Words>
  <Application>Microsoft Office PowerPoint</Application>
  <PresentationFormat>On-screen Show (4:3)</PresentationFormat>
  <Paragraphs>407</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Gotham Bold</vt:lpstr>
      <vt:lpstr>Symbol</vt:lpstr>
      <vt:lpstr>Times New Roman</vt:lpstr>
      <vt:lpstr>DPS PP template 010517</vt:lpstr>
      <vt:lpstr>State Term Contracts Related to Construction</vt:lpstr>
      <vt:lpstr>Getting to Know You</vt:lpstr>
      <vt:lpstr>Getting to Know You</vt:lpstr>
      <vt:lpstr>Show of Hands:</vt:lpstr>
      <vt:lpstr>What we do</vt:lpstr>
      <vt:lpstr>PowerPoint Presentation</vt:lpstr>
      <vt:lpstr>Statewide Term Contracts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Identifying Contracting Opportunities</vt:lpstr>
      <vt:lpstr>DisPatcheS Newsletter</vt:lpstr>
      <vt:lpstr>PowerPoint Presentation</vt:lpstr>
      <vt:lpstr>PowerPoint Presentation</vt:lpstr>
      <vt:lpstr>Contact Us</vt:lpstr>
      <vt:lpstr>How can we better serve you?</vt:lpstr>
      <vt:lpstr>PowerPoint Presentation</vt:lpstr>
    </vt:vector>
  </TitlesOfParts>
  <Company>SC Budget and Control Board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RFP Development Pre Solicitation &amp; Post Solicitation</dc:title>
  <dc:creator>Stacy Adams</dc:creator>
  <cp:lastModifiedBy>Adams, Stacy</cp:lastModifiedBy>
  <cp:revision>575</cp:revision>
  <cp:lastPrinted>2019-08-05T01:43:46Z</cp:lastPrinted>
  <dcterms:created xsi:type="dcterms:W3CDTF">2017-08-13T21:45:55Z</dcterms:created>
  <dcterms:modified xsi:type="dcterms:W3CDTF">2021-10-25T15:06:22Z</dcterms:modified>
</cp:coreProperties>
</file>