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61" r:id="rId7"/>
    <p:sldId id="281" r:id="rId8"/>
    <p:sldId id="282" r:id="rId9"/>
    <p:sldId id="276" r:id="rId10"/>
    <p:sldId id="278" r:id="rId11"/>
    <p:sldId id="286" r:id="rId12"/>
    <p:sldId id="279" r:id="rId13"/>
    <p:sldId id="284" r:id="rId14"/>
    <p:sldId id="283" r:id="rId15"/>
    <p:sldId id="270" r:id="rId16"/>
    <p:sldId id="268" r:id="rId17"/>
    <p:sldId id="271" r:id="rId18"/>
    <p:sldId id="285" r:id="rId19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357" autoAdjust="0"/>
  </p:normalViewPr>
  <p:slideViewPr>
    <p:cSldViewPr snapToGrid="0">
      <p:cViewPr varScale="1">
        <p:scale>
          <a:sx n="80" d="100"/>
          <a:sy n="80" d="100"/>
        </p:scale>
        <p:origin x="48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A4C9E-5FA9-4861-8A7A-DC3924815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531846"/>
            <a:ext cx="10089805" cy="27432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Castellar" panose="020A0402060406010301" pitchFamily="18" charset="0"/>
              </a:rPr>
              <a:t>Office of state engineer</a:t>
            </a:r>
            <a:br>
              <a:rPr lang="en-US" b="1" dirty="0">
                <a:latin typeface="Castellar" panose="020A0402060406010301" pitchFamily="18" charset="0"/>
              </a:rPr>
            </a:br>
            <a:r>
              <a:rPr lang="en-US" b="1" dirty="0">
                <a:latin typeface="Castellar" panose="020A0402060406010301" pitchFamily="18" charset="0"/>
              </a:rPr>
              <a:t>database</a:t>
            </a:r>
          </a:p>
        </p:txBody>
      </p:sp>
      <p:pic>
        <p:nvPicPr>
          <p:cNvPr id="4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5C1855AA-64E4-4E1A-8381-42ABC4200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52EB9A64-D61E-40CA-A46E-8602FB440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8900" y="4544008"/>
            <a:ext cx="6400800" cy="1194319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Margaret Jordan, PE</a:t>
            </a:r>
          </a:p>
          <a:p>
            <a:pPr algn="ctr"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Deputy State Engineer</a:t>
            </a:r>
          </a:p>
          <a:p>
            <a:pPr algn="ctr"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Office of State Engineer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520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EE80-D416-43F6-8B44-08603C36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86" y="374745"/>
            <a:ext cx="10058400" cy="694558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>
                <a:latin typeface="Castellar" panose="020A0402060406010301" pitchFamily="18" charset="0"/>
              </a:rPr>
              <a:t>Buttons visible by form status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E5235-61F6-4E4B-AA16-912444709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290" y="1501732"/>
            <a:ext cx="10682871" cy="564041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Status - Draft: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AC468FC-F001-4526-8CB9-3D81B3B26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90" y="2612503"/>
            <a:ext cx="10956910" cy="1987114"/>
          </a:xfrm>
          <a:prstGeom prst="rect">
            <a:avLst/>
          </a:prstGeom>
        </p:spPr>
      </p:pic>
      <p:pic>
        <p:nvPicPr>
          <p:cNvPr id="9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2EBB9CD9-E629-468C-94CC-02637325E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195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EE80-D416-43F6-8B44-08603C36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84295"/>
            <a:ext cx="10058400" cy="694558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>
                <a:latin typeface="Castellar" panose="020A0402060406010301" pitchFamily="18" charset="0"/>
              </a:rPr>
              <a:t>Buttons visible by form status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8D8B6B2-8781-4C09-A044-82B48076BF20}"/>
              </a:ext>
            </a:extLst>
          </p:cNvPr>
          <p:cNvSpPr txBox="1">
            <a:spLocks/>
          </p:cNvSpPr>
          <p:nvPr/>
        </p:nvSpPr>
        <p:spPr>
          <a:xfrm>
            <a:off x="549289" y="1597388"/>
            <a:ext cx="10058401" cy="563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Status – Submitted (state agency):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E4878C8-FCB7-45B5-B76A-1B518C274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306" y="2479003"/>
            <a:ext cx="10555669" cy="3283622"/>
          </a:xfrm>
          <a:prstGeom prst="rect">
            <a:avLst/>
          </a:prstGeom>
        </p:spPr>
      </p:pic>
      <p:pic>
        <p:nvPicPr>
          <p:cNvPr id="9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2EBB9CD9-E629-468C-94CC-02637325E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902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BD6739E-4B9E-4891-A8A9-F1CBD45B87CE}"/>
              </a:ext>
            </a:extLst>
          </p:cNvPr>
          <p:cNvSpPr txBox="1">
            <a:spLocks/>
          </p:cNvSpPr>
          <p:nvPr/>
        </p:nvSpPr>
        <p:spPr>
          <a:xfrm>
            <a:off x="643500" y="1781175"/>
            <a:ext cx="10609278" cy="579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Status – Approved: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7C0883-666F-4854-A9B3-644FDE046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500" y="2714323"/>
            <a:ext cx="10609279" cy="2057702"/>
          </a:xfrm>
          <a:prstGeom prst="rect">
            <a:avLst/>
          </a:prstGeom>
        </p:spPr>
      </p:pic>
      <p:pic>
        <p:nvPicPr>
          <p:cNvPr id="6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27A2B11D-FE41-4F51-8EF4-64472E7CD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2CD35A5-B111-4EC0-8370-CEB19667D224}"/>
              </a:ext>
            </a:extLst>
          </p:cNvPr>
          <p:cNvSpPr txBox="1">
            <a:spLocks/>
          </p:cNvSpPr>
          <p:nvPr/>
        </p:nvSpPr>
        <p:spPr>
          <a:xfrm>
            <a:off x="1033239" y="602396"/>
            <a:ext cx="10058400" cy="6945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u="sng" dirty="0">
                <a:latin typeface="Castellar" panose="020A0402060406010301" pitchFamily="18" charset="0"/>
              </a:rPr>
              <a:t>Buttons visible by form status</a:t>
            </a:r>
          </a:p>
        </p:txBody>
      </p:sp>
    </p:spTree>
    <p:extLst>
      <p:ext uri="{BB962C8B-B14F-4D97-AF65-F5344CB8AC3E}">
        <p14:creationId xmlns:p14="http://schemas.microsoft.com/office/powerpoint/2010/main" val="3312672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068A8-D4F8-4193-BCD2-F75DD8DDA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03278"/>
            <a:ext cx="10568505" cy="73589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latin typeface="Castellar" panose="020A0402060406010301" pitchFamily="18" charset="0"/>
              </a:rPr>
              <a:t>Ose Form Association</a:t>
            </a:r>
            <a:endParaRPr lang="en-US" sz="4000" b="1" u="sng" dirty="0">
              <a:latin typeface="Californian FB" panose="0207040306080B0302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6FBD6-5CA0-4789-B5C4-4DE5B0643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3580" y="1202038"/>
            <a:ext cx="10633822" cy="470729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alifornian FB" panose="0207040306080B030204" pitchFamily="18" charset="0"/>
              </a:rPr>
              <a:t>All forms that are associated with other forms must be submitted in the correct order or an error message will appear.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Example:  SE210 -&gt;	SE-220 -&gt; SE260.</a:t>
            </a:r>
          </a:p>
          <a:p>
            <a:pPr marL="1027113" indent="-344488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SE-220 form will not be able to be entered until the SE-210 is approved.</a:t>
            </a:r>
          </a:p>
          <a:p>
            <a:pPr marL="1027113" indent="-344488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SE-260 form will not be able to be entered until the SE-220 is approved.</a:t>
            </a:r>
          </a:p>
        </p:txBody>
      </p:sp>
      <p:pic>
        <p:nvPicPr>
          <p:cNvPr id="4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A7542785-A396-4617-B68A-428E43C24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785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26C3-91AC-48FB-83AF-014FA35A9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84584"/>
            <a:ext cx="10058400" cy="769776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latin typeface="Castellar" panose="020A0402060406010301" pitchFamily="18" charset="0"/>
              </a:rPr>
              <a:t>Ose Form Association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23BE1-8EF6-4E72-94A2-EFE5B43C2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879" y="1150577"/>
            <a:ext cx="11363626" cy="76977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Attempting to create SE-260 when a SE-220 has not be created.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473450-BD67-40EA-A53E-450A88B0D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79" y="2016570"/>
            <a:ext cx="11112757" cy="3824393"/>
          </a:xfrm>
          <a:prstGeom prst="rect">
            <a:avLst/>
          </a:prstGeom>
        </p:spPr>
      </p:pic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BF963FD3-400F-455F-9B5F-8B6BEB132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932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0A358-329F-475E-82FA-8D1B4CCFD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235670"/>
            <a:ext cx="11434664" cy="725383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err="1">
                <a:latin typeface="Castellar" panose="020A0402060406010301" pitchFamily="18" charset="0"/>
              </a:rPr>
              <a:t>DashBoard</a:t>
            </a:r>
            <a:r>
              <a:rPr lang="en-US" sz="4000" b="1" u="sng" dirty="0">
                <a:latin typeface="Castellar" panose="020A0402060406010301" pitchFamily="18" charset="0"/>
              </a:rPr>
              <a:t> used for all projects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965566-C4C1-4403-B648-4D5E4C529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75" y="1231641"/>
            <a:ext cx="11052695" cy="4606966"/>
          </a:xfrm>
          <a:prstGeom prst="rect">
            <a:avLst/>
          </a:prstGeom>
        </p:spPr>
      </p:pic>
      <p:pic>
        <p:nvPicPr>
          <p:cNvPr id="4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744FF38F-76D2-4505-8631-6DE8A893E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707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58331-8074-48B2-A8F6-AAFCE1D5F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892" y="176170"/>
            <a:ext cx="11368216" cy="687896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>
                <a:latin typeface="Castellar" panose="020A0402060406010301" pitchFamily="18" charset="0"/>
              </a:rPr>
              <a:t>Single Project Management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5523F4-E563-49AF-8C8D-7EB46DC8D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110" y="1063629"/>
            <a:ext cx="10011747" cy="4730742"/>
          </a:xfrm>
          <a:prstGeom prst="rect">
            <a:avLst/>
          </a:prstGeom>
        </p:spPr>
      </p:pic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481918C1-2EBC-4ECA-8AEA-E9B2C79A2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379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06500-D551-42C8-ADDD-C897C5537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73" y="203278"/>
            <a:ext cx="11130054" cy="82946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>
                <a:latin typeface="Castellar" panose="020A0402060406010301" pitchFamily="18" charset="0"/>
              </a:rPr>
              <a:t>access to projects</a:t>
            </a:r>
            <a:endParaRPr lang="en-US" sz="4000" u="sn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7BED2F-9CDC-467F-84E1-7FC867569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927" y="2891618"/>
            <a:ext cx="10682146" cy="2933644"/>
          </a:xfrm>
          <a:prstGeom prst="rect">
            <a:avLst/>
          </a:prstGeom>
        </p:spPr>
      </p:pic>
      <p:pic>
        <p:nvPicPr>
          <p:cNvPr id="4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5A46D151-7284-44F5-86AA-962D6DC82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1048868-523D-4C68-9644-0C345CD6641F}"/>
              </a:ext>
            </a:extLst>
          </p:cNvPr>
          <p:cNvSpPr/>
          <p:nvPr/>
        </p:nvSpPr>
        <p:spPr>
          <a:xfrm>
            <a:off x="754927" y="1344351"/>
            <a:ext cx="106821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Californian FB" panose="0207040306080B030204" pitchFamily="18" charset="0"/>
                <a:cs typeface="Calibri" panose="020F0502020204030204" pitchFamily="34" charset="0"/>
              </a:rPr>
              <a:t>User will only be able to access your Agency’s Projects in the Database.</a:t>
            </a:r>
            <a:endParaRPr lang="en-US" sz="3600" dirty="0">
              <a:latin typeface="Californian FB" panose="0207040306080B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652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06500-D551-42C8-ADDD-C897C5537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469" y="817057"/>
            <a:ext cx="9685175" cy="1222311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atin typeface="Castellar" panose="020A0402060406010301" pitchFamily="18" charset="0"/>
              </a:rPr>
              <a:t>Q u e s t I o n s ? ? ? </a:t>
            </a:r>
            <a:endParaRPr lang="en-US" sz="6000" dirty="0"/>
          </a:p>
        </p:txBody>
      </p:sp>
      <p:pic>
        <p:nvPicPr>
          <p:cNvPr id="4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5A46D151-7284-44F5-86AA-962D6DC82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1B9422-BE5F-4853-A55A-A35326674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001" y="2209800"/>
            <a:ext cx="3575809" cy="357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73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1B454-36B0-4410-AA14-D7FB0E77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187" y="203278"/>
            <a:ext cx="10503191" cy="752535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latin typeface="Castellar" panose="020A0402060406010301" pitchFamily="18" charset="0"/>
              </a:rPr>
              <a:t>OSE database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095CC-CD00-4C1F-9CB4-398624550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682" y="986281"/>
            <a:ext cx="9853126" cy="505062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New interactive Database and Web Application for State Construction Projects to be used by OSE and all State Agencies.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Designed to be:	</a:t>
            </a:r>
          </a:p>
          <a:p>
            <a:pPr marL="12573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Efficient,</a:t>
            </a:r>
          </a:p>
          <a:p>
            <a:pPr marL="1257300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Flexible,</a:t>
            </a:r>
          </a:p>
          <a:p>
            <a:pPr marL="1257300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Scalable,</a:t>
            </a:r>
          </a:p>
          <a:p>
            <a:pPr marL="1257300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Accessible, and</a:t>
            </a:r>
          </a:p>
          <a:p>
            <a:pPr marL="1257300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Easy to Maintain.</a:t>
            </a:r>
          </a:p>
        </p:txBody>
      </p:sp>
      <p:pic>
        <p:nvPicPr>
          <p:cNvPr id="4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284E70BC-00BB-4B5B-9FFB-18415A062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30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B1F3-51FF-4AE7-85B7-9D0652FDC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457" y="303230"/>
            <a:ext cx="10496938" cy="61117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>
                <a:latin typeface="Castellar" panose="020A0402060406010301" pitchFamily="18" charset="0"/>
              </a:rPr>
              <a:t>user account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AC54FB-7023-403B-9E0E-3E57DE298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488" y="1315617"/>
            <a:ext cx="10608907" cy="4422710"/>
          </a:xfrm>
        </p:spPr>
        <p:txBody>
          <a:bodyPr>
            <a:normAutofit fontScale="92500"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Each agency will be allowed a maximum of 3 Users.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You will be provided a link to register your account.</a:t>
            </a: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Fill in contact information in My Profile: </a:t>
            </a:r>
          </a:p>
          <a:p>
            <a:pPr marL="288925" algn="just">
              <a:spcBef>
                <a:spcPts val="0"/>
              </a:spcBef>
            </a:pPr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 Name, Agency, Address, Phone, Email Address.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Digital Signatures can be uploaded to be used on OSE forms.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Californian FB" panose="0207040306080B030204" pitchFamily="18" charset="0"/>
              </a:rPr>
              <a:t>Before you can start using the System, OSE will verify by Phone or Email that this is your account.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A144290E-4191-4F0C-BBFE-BC8D58F3F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25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80D45-8A4B-4ABB-B5F1-9BBB3C13E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880" y="203278"/>
            <a:ext cx="10643151" cy="490193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>
                <a:latin typeface="Castellar" panose="020A0402060406010301" pitchFamily="18" charset="0"/>
              </a:rPr>
              <a:t>My Profile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3A2787-8249-4ACD-A375-007DAA688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273" y="880366"/>
            <a:ext cx="10121453" cy="5097268"/>
          </a:xfrm>
          <a:prstGeom prst="rect">
            <a:avLst/>
          </a:prstGeom>
        </p:spPr>
      </p:pic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FAF78E0C-9273-4292-9D4F-9A1DF56CC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87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4D61-D339-4110-B0E7-6EC211053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73" y="209726"/>
            <a:ext cx="11700588" cy="110589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>
                <a:latin typeface="Castellar" panose="020A0402060406010301" pitchFamily="18" charset="0"/>
              </a:rPr>
              <a:t>Contact Information in database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55D73-03F7-4D95-A23E-566EEC3D8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5175" y="1240971"/>
            <a:ext cx="11501552" cy="440404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600" b="1" dirty="0">
                <a:solidFill>
                  <a:schemeClr val="tx1"/>
                </a:solidFill>
                <a:latin typeface="Californian FB" panose="0207040306080B030204" pitchFamily="18" charset="0"/>
              </a:rPr>
              <a:t>This information will be available to all users, except as noted, and will be updated as necessary.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chemeClr val="tx1"/>
                </a:solidFill>
                <a:latin typeface="Californian FB" panose="0207040306080B030204" pitchFamily="18" charset="0"/>
              </a:rPr>
              <a:t>User Account Information (Semi-private thru </a:t>
            </a:r>
            <a:r>
              <a:rPr lang="en-US" sz="3600" b="1">
                <a:solidFill>
                  <a:schemeClr val="tx1"/>
                </a:solidFill>
                <a:latin typeface="Californian FB" panose="0207040306080B030204" pitchFamily="18" charset="0"/>
              </a:rPr>
              <a:t>“My Profile</a:t>
            </a:r>
            <a:r>
              <a:rPr lang="en-US" sz="3600" b="1" dirty="0">
                <a:solidFill>
                  <a:schemeClr val="tx1"/>
                </a:solidFill>
                <a:latin typeface="Californian FB" panose="0207040306080B030204" pitchFamily="18" charset="0"/>
              </a:rPr>
              <a:t>”)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chemeClr val="tx1"/>
                </a:solidFill>
                <a:latin typeface="Californian FB" panose="0207040306080B030204" pitchFamily="18" charset="0"/>
              </a:rPr>
              <a:t>Other State Agency Employees (limited information)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chemeClr val="tx1"/>
                </a:solidFill>
                <a:latin typeface="Californian FB" panose="0207040306080B030204" pitchFamily="18" charset="0"/>
              </a:rPr>
              <a:t>Architects and Engineers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chemeClr val="tx1"/>
                </a:solidFill>
                <a:latin typeface="Californian FB" panose="0207040306080B030204" pitchFamily="18" charset="0"/>
              </a:rPr>
              <a:t>Contractors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chemeClr val="tx1"/>
                </a:solidFill>
                <a:latin typeface="Californian FB" panose="0207040306080B030204" pitchFamily="18" charset="0"/>
              </a:rPr>
              <a:t>Other</a:t>
            </a:r>
            <a:endParaRPr lang="en-US" dirty="0"/>
          </a:p>
        </p:txBody>
      </p:sp>
      <p:pic>
        <p:nvPicPr>
          <p:cNvPr id="4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D7632089-BDD8-4113-8B83-0849E7DFF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05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2816-16CB-4FA4-AC02-91BFD2B7C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747" y="145919"/>
            <a:ext cx="10945219" cy="633309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>
                <a:latin typeface="Castellar" panose="020A0402060406010301" pitchFamily="18" charset="0"/>
              </a:rPr>
              <a:t>Contact Information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8B649F-DE7D-4C58-935C-E34ADED1E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605" y="981491"/>
            <a:ext cx="8880093" cy="4988445"/>
          </a:xfrm>
          <a:prstGeom prst="rect">
            <a:avLst/>
          </a:prstGeom>
        </p:spPr>
      </p:pic>
      <p:pic>
        <p:nvPicPr>
          <p:cNvPr id="4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D10EB76F-DC0D-424D-8184-E4A8E39D2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13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3E8E66B2-46F2-4016-8CEF-6FD929400ABC}"/>
              </a:ext>
            </a:extLst>
          </p:cNvPr>
          <p:cNvSpPr txBox="1">
            <a:spLocks/>
          </p:cNvSpPr>
          <p:nvPr/>
        </p:nvSpPr>
        <p:spPr>
          <a:xfrm>
            <a:off x="824917" y="184559"/>
            <a:ext cx="10058401" cy="729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u="sng" dirty="0">
                <a:solidFill>
                  <a:schemeClr val="tx1"/>
                </a:solidFill>
                <a:latin typeface="Castellar" panose="020A0402060406010301" pitchFamily="18" charset="0"/>
              </a:rPr>
              <a:t>form Screen Shot:  SE-210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B7FB08-2906-4F1E-A0CF-E7BD55804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342" y="914401"/>
            <a:ext cx="5123785" cy="50517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F3A5FC-11F1-4B58-9F47-6AC20952D9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0032" y="891838"/>
            <a:ext cx="5715241" cy="5074324"/>
          </a:xfrm>
          <a:prstGeom prst="rect">
            <a:avLst/>
          </a:prstGeom>
        </p:spPr>
      </p:pic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B98E0FA3-8587-4E2B-A5D1-B647F7BC5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472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F13FA9-881F-4754-886B-7C3BB51E2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954" y="1156996"/>
            <a:ext cx="5932128" cy="4862195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8116406-A3D5-4695-B1E6-29C8F22398F4}"/>
              </a:ext>
            </a:extLst>
          </p:cNvPr>
          <p:cNvSpPr txBox="1">
            <a:spLocks/>
          </p:cNvSpPr>
          <p:nvPr/>
        </p:nvSpPr>
        <p:spPr>
          <a:xfrm>
            <a:off x="709127" y="203278"/>
            <a:ext cx="10524930" cy="882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u="sng" dirty="0">
                <a:solidFill>
                  <a:schemeClr val="tx1"/>
                </a:solidFill>
                <a:latin typeface="Castellar" panose="020A0402060406010301" pitchFamily="18" charset="0"/>
              </a:rPr>
              <a:t>Form validation errors: SE-210  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7F058313-71B6-4B28-B0E9-84EAB255D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721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068A8-D4F8-4193-BCD2-F75DD8DDA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03278"/>
            <a:ext cx="10568505" cy="968297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latin typeface="Castellar" panose="020A0402060406010301" pitchFamily="18" charset="0"/>
              </a:rPr>
              <a:t>Form workflow status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6FBD6-5CA0-4789-B5C4-4DE5B0643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158" y="1171575"/>
            <a:ext cx="10893684" cy="4391220"/>
          </a:xfrm>
        </p:spPr>
        <p:txBody>
          <a:bodyPr>
            <a:normAutofit lnSpcReduction="10000"/>
          </a:bodyPr>
          <a:lstStyle/>
          <a:p>
            <a:pPr marL="2743200" indent="-2514600"/>
            <a:r>
              <a:rPr lang="en-US" sz="3600" b="1" i="1" dirty="0">
                <a:solidFill>
                  <a:schemeClr val="tx1"/>
                </a:solidFill>
                <a:latin typeface="Californian FB" panose="0207040306080B030204" pitchFamily="18" charset="0"/>
              </a:rPr>
              <a:t>Draft 	</a:t>
            </a:r>
            <a:r>
              <a:rPr lang="en-US" sz="3600" b="1" dirty="0">
                <a:solidFill>
                  <a:schemeClr val="tx1"/>
                </a:solidFill>
                <a:latin typeface="Californian FB" panose="0207040306080B030204" pitchFamily="18" charset="0"/>
              </a:rPr>
              <a:t>-	OSE form is being worked on.</a:t>
            </a:r>
          </a:p>
          <a:p>
            <a:pPr marL="3200400" indent="-2971800">
              <a:tabLst>
                <a:tab pos="2686050" algn="l"/>
              </a:tabLst>
            </a:pPr>
            <a:r>
              <a:rPr lang="en-US" sz="3600" b="1" i="1" dirty="0">
                <a:solidFill>
                  <a:schemeClr val="tx1"/>
                </a:solidFill>
                <a:latin typeface="Californian FB" panose="0207040306080B030204" pitchFamily="18" charset="0"/>
              </a:rPr>
              <a:t>Submitted</a:t>
            </a:r>
            <a:r>
              <a:rPr lang="en-US" sz="3600" b="1" dirty="0">
                <a:solidFill>
                  <a:schemeClr val="tx1"/>
                </a:solidFill>
                <a:latin typeface="Californian FB" panose="0207040306080B030204" pitchFamily="18" charset="0"/>
              </a:rPr>
              <a:t>	-	OSE form has passed data requirements and waiting OSE approval.</a:t>
            </a:r>
          </a:p>
          <a:p>
            <a:pPr marL="3200400" indent="-2971800">
              <a:tabLst>
                <a:tab pos="2686050" algn="l"/>
              </a:tabLst>
            </a:pPr>
            <a:r>
              <a:rPr lang="en-US" sz="3600" b="1" i="1" dirty="0">
                <a:solidFill>
                  <a:schemeClr val="tx1"/>
                </a:solidFill>
                <a:latin typeface="Californian FB" panose="0207040306080B030204" pitchFamily="18" charset="0"/>
              </a:rPr>
              <a:t>Rejected	</a:t>
            </a:r>
            <a:r>
              <a:rPr lang="en-US" sz="3600" b="1" dirty="0">
                <a:solidFill>
                  <a:schemeClr val="tx1"/>
                </a:solidFill>
                <a:latin typeface="Californian FB" panose="0207040306080B030204" pitchFamily="18" charset="0"/>
              </a:rPr>
              <a:t>-	OSE has rejected the form and status is back to draft status.</a:t>
            </a:r>
          </a:p>
          <a:p>
            <a:pPr marL="2743200" indent="-2514600"/>
            <a:r>
              <a:rPr lang="en-US" sz="3600" b="1" i="1" dirty="0">
                <a:solidFill>
                  <a:schemeClr val="tx1"/>
                </a:solidFill>
                <a:latin typeface="Californian FB" panose="0207040306080B030204" pitchFamily="18" charset="0"/>
              </a:rPr>
              <a:t>Approved	</a:t>
            </a:r>
            <a:r>
              <a:rPr lang="en-US" sz="3600" b="1" dirty="0">
                <a:solidFill>
                  <a:schemeClr val="tx1"/>
                </a:solidFill>
                <a:latin typeface="Californian FB" panose="0207040306080B030204" pitchFamily="18" charset="0"/>
              </a:rPr>
              <a:t> -	OSE has approved the form.</a:t>
            </a:r>
          </a:p>
        </p:txBody>
      </p:sp>
      <p:pic>
        <p:nvPicPr>
          <p:cNvPr id="4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A7542785-A396-4617-B68A-428E43C24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7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2986</TotalTime>
  <Words>294</Words>
  <Application>Microsoft Office PowerPoint</Application>
  <PresentationFormat>Widescreen</PresentationFormat>
  <Paragraphs>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Californian FB</vt:lpstr>
      <vt:lpstr>Castellar</vt:lpstr>
      <vt:lpstr>Century Gothic</vt:lpstr>
      <vt:lpstr>Footlight MT Light</vt:lpstr>
      <vt:lpstr>Wingdings</vt:lpstr>
      <vt:lpstr>Wingdings 3</vt:lpstr>
      <vt:lpstr>Slice</vt:lpstr>
      <vt:lpstr>Office of state engineer database</vt:lpstr>
      <vt:lpstr>OSE database </vt:lpstr>
      <vt:lpstr>user account</vt:lpstr>
      <vt:lpstr>My Profile</vt:lpstr>
      <vt:lpstr>Contact Information in database</vt:lpstr>
      <vt:lpstr>Contact Information</vt:lpstr>
      <vt:lpstr>PowerPoint Presentation</vt:lpstr>
      <vt:lpstr>PowerPoint Presentation</vt:lpstr>
      <vt:lpstr>Form workflow status</vt:lpstr>
      <vt:lpstr>Buttons visible by form status</vt:lpstr>
      <vt:lpstr>Buttons visible by form status</vt:lpstr>
      <vt:lpstr>PowerPoint Presentation</vt:lpstr>
      <vt:lpstr>Ose Form Association</vt:lpstr>
      <vt:lpstr>Ose Form Association</vt:lpstr>
      <vt:lpstr>DashBoard used for all projects</vt:lpstr>
      <vt:lpstr>Single Project Management</vt:lpstr>
      <vt:lpstr>access to projects</vt:lpstr>
      <vt:lpstr>Q u e s t I o n s ? ? 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state engineer(ose)</dc:title>
  <dc:creator>Tracy, Timothy</dc:creator>
  <cp:lastModifiedBy>Cooper, Michael</cp:lastModifiedBy>
  <cp:revision>60</cp:revision>
  <cp:lastPrinted>2019-10-15T19:58:35Z</cp:lastPrinted>
  <dcterms:created xsi:type="dcterms:W3CDTF">2019-09-10T18:29:12Z</dcterms:created>
  <dcterms:modified xsi:type="dcterms:W3CDTF">2019-10-28T13:05:08Z</dcterms:modified>
</cp:coreProperties>
</file>