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7" r:id="rId5"/>
    <p:sldId id="274" r:id="rId6"/>
    <p:sldId id="289" r:id="rId7"/>
    <p:sldId id="278" r:id="rId8"/>
    <p:sldId id="279" r:id="rId9"/>
    <p:sldId id="285" r:id="rId10"/>
    <p:sldId id="286" r:id="rId11"/>
    <p:sldId id="280" r:id="rId12"/>
    <p:sldId id="287" r:id="rId13"/>
    <p:sldId id="283" r:id="rId14"/>
    <p:sldId id="284" r:id="rId15"/>
    <p:sldId id="282" r:id="rId16"/>
    <p:sldId id="288" r:id="rId17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76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4C01-DD68-4644-8798-14C6298D676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1AFD-C960-4787-8BB2-BB6694B7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4C01-DD68-4644-8798-14C6298D676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1AFD-C960-4787-8BB2-BB6694B7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37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4C01-DD68-4644-8798-14C6298D676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1AFD-C960-4787-8BB2-BB6694B7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76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4C01-DD68-4644-8798-14C6298D676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1AFD-C960-4787-8BB2-BB6694B7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80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4C01-DD68-4644-8798-14C6298D676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1AFD-C960-4787-8BB2-BB6694B7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38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4C01-DD68-4644-8798-14C6298D676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1AFD-C960-4787-8BB2-BB6694B7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04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4C01-DD68-4644-8798-14C6298D676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1AFD-C960-4787-8BB2-BB6694B7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6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4C01-DD68-4644-8798-14C6298D676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1AFD-C960-4787-8BB2-BB6694B7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6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4C01-DD68-4644-8798-14C6298D676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1AFD-C960-4787-8BB2-BB6694B7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8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4C01-DD68-4644-8798-14C6298D676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1AFD-C960-4787-8BB2-BB6694B7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05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4C01-DD68-4644-8798-14C6298D676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1AFD-C960-4787-8BB2-BB6694B7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7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24C01-DD68-4644-8798-14C6298D676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51AFD-C960-4787-8BB2-BB6694B7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30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91440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Order Contract (TOC)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56842A-F624-4EFF-85F2-E6001CD537C5}"/>
              </a:ext>
            </a:extLst>
          </p:cNvPr>
          <p:cNvSpPr/>
          <p:nvPr/>
        </p:nvSpPr>
        <p:spPr>
          <a:xfrm>
            <a:off x="457200" y="1770608"/>
            <a:ext cx="82296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two year revisit)</a:t>
            </a:r>
          </a:p>
          <a:p>
            <a:pPr algn="ctr">
              <a:spcAft>
                <a:spcPts val="0"/>
              </a:spcAft>
            </a:pPr>
            <a:endParaRPr lang="en-US" sz="2000" b="1" dirty="0">
              <a:latin typeface="Footlight MT Light" panose="0204060206030A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US" sz="2000" b="1" dirty="0">
              <a:latin typeface="Footlight MT Light" panose="0204060206030A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US" sz="2000" b="1" dirty="0">
              <a:latin typeface="Footlight MT Light" panose="0204060206030A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US" sz="2000" b="1" dirty="0">
              <a:latin typeface="Footlight MT Light" panose="0204060206030A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US" sz="2000" b="1" dirty="0">
              <a:latin typeface="Footlight MT Light" panose="0204060206030A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US" sz="2000" b="1" dirty="0">
              <a:latin typeface="Footlight MT Light" panose="0204060206030A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3200" b="1" dirty="0">
                <a:latin typeface="Ink Free" panose="03080402000500000000" pitchFamily="66" charset="0"/>
                <a:cs typeface="Times New Roman" panose="02020603050405020304" pitchFamily="18" charset="0"/>
              </a:rPr>
              <a:t>Phil Gerald, PE</a:t>
            </a:r>
          </a:p>
          <a:p>
            <a:pPr algn="ctr">
              <a:spcAft>
                <a:spcPts val="0"/>
              </a:spcAft>
            </a:pPr>
            <a:r>
              <a:rPr lang="en-US" sz="2800" b="1" dirty="0">
                <a:latin typeface="Ink Free" panose="03080402000500000000" pitchFamily="66" charset="0"/>
                <a:cs typeface="Times New Roman" panose="02020603050405020304" pitchFamily="18" charset="0"/>
              </a:rPr>
              <a:t>Deputy State Engineer</a:t>
            </a:r>
          </a:p>
          <a:p>
            <a:pPr algn="ctr">
              <a:spcAft>
                <a:spcPts val="0"/>
              </a:spcAft>
            </a:pPr>
            <a:r>
              <a:rPr lang="en-US" sz="2800" b="1" dirty="0">
                <a:latin typeface="Ink Free" panose="03080402000500000000" pitchFamily="66" charset="0"/>
                <a:cs typeface="Times New Roman" panose="02020603050405020304" pitchFamily="18" charset="0"/>
              </a:rPr>
              <a:t>Office of State Engineer</a:t>
            </a:r>
          </a:p>
        </p:txBody>
      </p:sp>
      <p:pic>
        <p:nvPicPr>
          <p:cNvPr id="5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416D1E50-F5E4-4AE1-A76F-D41551E8B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537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097"/>
            <a:ext cx="8534400" cy="76210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&amp; Award of TOC (cont.)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069258"/>
            <a:ext cx="7772400" cy="4719483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20000"/>
              </a:lnSpc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Agency signs “Task Order Contract” (SE-680) with “General Conditions to Task Order Contract” (SE-685) with each contractor</a:t>
            </a:r>
          </a:p>
          <a:p>
            <a:pPr marL="914400" lvl="1" indent="-457200" algn="l">
              <a:lnSpc>
                <a:spcPct val="120000"/>
              </a:lnSpc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other Contract is required during the life of the TOC</a:t>
            </a:r>
          </a:p>
          <a:p>
            <a:pPr lvl="1" indent="-457200" algn="l">
              <a:lnSpc>
                <a:spcPct val="120000"/>
              </a:lnSpc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what?</a:t>
            </a:r>
          </a:p>
          <a:p>
            <a:pPr lvl="1" algn="l">
              <a:lnSpc>
                <a:spcPct val="120000"/>
              </a:lnSpc>
              <a:spcBef>
                <a:spcPts val="300"/>
              </a:spcBef>
              <a:buSzPct val="120000"/>
            </a:pPr>
            <a:endParaRPr lang="en-US" sz="3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5B54CE46-199B-4BFE-AB25-682311DF2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797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097"/>
            <a:ext cx="8534400" cy="83830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Standing By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066800"/>
            <a:ext cx="8001000" cy="4953000"/>
          </a:xfrm>
        </p:spPr>
        <p:txBody>
          <a:bodyPr>
            <a:normAutofit/>
          </a:bodyPr>
          <a:lstStyle/>
          <a:p>
            <a:pPr marL="457200" indent="-457200" algn="l"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responsive and responsible contractors under contract, waiting….</a:t>
            </a:r>
          </a:p>
          <a:p>
            <a:pPr marL="457200" indent="-457200" algn="l"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within TOC dollar limits and LLR license requirements</a:t>
            </a:r>
          </a:p>
          <a:p>
            <a:pPr marL="457200" indent="-457200" algn="l">
              <a:buSzPct val="120000"/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C764CA99-94F2-4B8E-8A3F-69EC8B829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Person holding fishing rod">
            <a:extLst>
              <a:ext uri="{FF2B5EF4-FFF2-40B4-BE49-F238E27FC236}">
                <a16:creationId xmlns:a16="http://schemas.microsoft.com/office/drawing/2014/main" id="{ED00BCFD-19E8-4755-992C-2E4D01FA26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418952"/>
            <a:ext cx="3436027" cy="228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82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097"/>
            <a:ext cx="8534400" cy="83830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for a Task Order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066800"/>
            <a:ext cx="5867400" cy="4953000"/>
          </a:xfrm>
        </p:spPr>
        <p:txBody>
          <a:bodyPr>
            <a:normAutofit lnSpcReduction="10000"/>
          </a:bodyPr>
          <a:lstStyle/>
          <a:p>
            <a:pPr lvl="1" indent="-457200" algn="l">
              <a:buSzPct val="1200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Manual and/or Construction Documents? </a:t>
            </a:r>
          </a:p>
          <a:p>
            <a:pPr lvl="1" indent="-457200" algn="l">
              <a:buSzPct val="1200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Invitation to bid in SCBO?</a:t>
            </a:r>
          </a:p>
          <a:p>
            <a:pPr lvl="1" indent="-457200" algn="l">
              <a:buSzPct val="1200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P&amp;P Bonds?</a:t>
            </a:r>
          </a:p>
          <a:p>
            <a:pPr lvl="1" indent="-457200" algn="l">
              <a:buSzPct val="1200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Pre-Quote meeting?</a:t>
            </a:r>
          </a:p>
          <a:p>
            <a:pPr lvl="1" indent="-457200" algn="l">
              <a:buSzPct val="1200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Quote Opening?</a:t>
            </a:r>
          </a:p>
          <a:p>
            <a:pPr lvl="1" indent="-457200" algn="l">
              <a:buSzPct val="1200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Publish Quote Tabulation?</a:t>
            </a:r>
          </a:p>
          <a:p>
            <a:pPr lvl="1" indent="-457200" algn="l">
              <a:buSzPct val="1200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Protest?</a:t>
            </a:r>
          </a:p>
          <a:p>
            <a:pPr marL="457200" indent="-457200" algn="l">
              <a:buSzPct val="120000"/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C764CA99-94F2-4B8E-8A3F-69EC8B829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0479B91A-7969-406B-A6A6-138E8158DA0B}"/>
              </a:ext>
            </a:extLst>
          </p:cNvPr>
          <p:cNvSpPr txBox="1">
            <a:spLocks/>
          </p:cNvSpPr>
          <p:nvPr/>
        </p:nvSpPr>
        <p:spPr>
          <a:xfrm>
            <a:off x="6324600" y="1168843"/>
            <a:ext cx="2514600" cy="885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lvl="1" algn="l">
              <a:buSzPct val="120000"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Something to quote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4CD1630-AD7C-4577-82C1-EB9AE6EEEF50}"/>
              </a:ext>
            </a:extLst>
          </p:cNvPr>
          <p:cNvSpPr txBox="1">
            <a:spLocks/>
          </p:cNvSpPr>
          <p:nvPr/>
        </p:nvSpPr>
        <p:spPr>
          <a:xfrm>
            <a:off x="6336323" y="2177518"/>
            <a:ext cx="2514600" cy="564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lvl="1" algn="l">
              <a:buSzPct val="120000"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3979926-B383-4843-9F68-2E03ED1CA39E}"/>
              </a:ext>
            </a:extLst>
          </p:cNvPr>
          <p:cNvSpPr txBox="1">
            <a:spLocks/>
          </p:cNvSpPr>
          <p:nvPr/>
        </p:nvSpPr>
        <p:spPr>
          <a:xfrm>
            <a:off x="6336323" y="2845221"/>
            <a:ext cx="2514600" cy="5335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lvl="1" algn="l">
              <a:buSzPct val="120000"/>
            </a:pPr>
            <a:r>
              <a:rPr lang="en-US" sz="3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 (&gt; $50K)</a:t>
            </a:r>
          </a:p>
          <a:p>
            <a:pPr marL="231775" lvl="1" algn="l">
              <a:buSzPct val="120000"/>
            </a:pPr>
            <a:endParaRPr lang="en-US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3DFEAAE-E95F-4D66-AF09-DBB0E216D85B}"/>
              </a:ext>
            </a:extLst>
          </p:cNvPr>
          <p:cNvSpPr txBox="1">
            <a:spLocks/>
          </p:cNvSpPr>
          <p:nvPr/>
        </p:nvSpPr>
        <p:spPr>
          <a:xfrm>
            <a:off x="6330461" y="3445013"/>
            <a:ext cx="2514600" cy="533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lvl="1" algn="l">
              <a:buSzPct val="120000"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Agency?</a:t>
            </a:r>
          </a:p>
          <a:p>
            <a:pPr marL="231775" lvl="1" algn="l">
              <a:buSzPct val="120000"/>
            </a:pPr>
            <a:endParaRPr lang="en-US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8D4BC7F-98D2-4DB8-A23E-58E42775B153}"/>
              </a:ext>
            </a:extLst>
          </p:cNvPr>
          <p:cNvSpPr txBox="1">
            <a:spLocks/>
          </p:cNvSpPr>
          <p:nvPr/>
        </p:nvSpPr>
        <p:spPr>
          <a:xfrm>
            <a:off x="6324600" y="4015209"/>
            <a:ext cx="2514600" cy="533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lvl="1" algn="l">
              <a:buSzPct val="120000"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Agency?</a:t>
            </a:r>
          </a:p>
          <a:p>
            <a:pPr marL="231775" lvl="1" algn="l">
              <a:buSzPct val="120000"/>
            </a:pPr>
            <a:endParaRPr lang="en-US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6D8E011-1A44-41A4-8941-5C475AF76D17}"/>
              </a:ext>
            </a:extLst>
          </p:cNvPr>
          <p:cNvSpPr txBox="1">
            <a:spLocks/>
          </p:cNvSpPr>
          <p:nvPr/>
        </p:nvSpPr>
        <p:spPr>
          <a:xfrm>
            <a:off x="6342184" y="4612410"/>
            <a:ext cx="2514600" cy="533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lvl="1" algn="l">
              <a:buSzPct val="120000"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Agency?</a:t>
            </a:r>
          </a:p>
          <a:p>
            <a:pPr marL="231775" lvl="1" algn="l">
              <a:buSzPct val="120000"/>
            </a:pPr>
            <a:endParaRPr lang="en-US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9ED46B7A-A8B9-4A76-BEF7-8D2527A69D06}"/>
              </a:ext>
            </a:extLst>
          </p:cNvPr>
          <p:cNvSpPr txBox="1">
            <a:spLocks/>
          </p:cNvSpPr>
          <p:nvPr/>
        </p:nvSpPr>
        <p:spPr>
          <a:xfrm>
            <a:off x="6324600" y="5227364"/>
            <a:ext cx="2514600" cy="533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lvl="1" algn="l">
              <a:buSzPct val="120000"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except..</a:t>
            </a:r>
          </a:p>
          <a:p>
            <a:pPr marL="231775" lvl="1" algn="l">
              <a:buSzPct val="120000"/>
            </a:pPr>
            <a:endParaRPr lang="en-US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33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  <p:bldP spid="7" grpId="0" uiExpand="1"/>
      <p:bldP spid="8" grpId="0" uiExpand="1"/>
      <p:bldP spid="9" grpId="0" uiExpand="1"/>
      <p:bldP spid="10" grpId="0" uiExpand="1"/>
      <p:bldP spid="11" grpId="0" uiExpand="1"/>
      <p:bldP spid="12" grpId="0" uiExpand="1"/>
      <p:bldP spid="13" grpId="0" uiExpan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097"/>
            <a:ext cx="8534400" cy="83830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Awarding a Task Order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066800"/>
            <a:ext cx="8001000" cy="4953000"/>
          </a:xfrm>
        </p:spPr>
        <p:txBody>
          <a:bodyPr>
            <a:normAutofit/>
          </a:bodyPr>
          <a:lstStyle/>
          <a:p>
            <a:pPr marL="457200" indent="-457200" algn="l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work of Task Order is above Agency certification, OSE must review and approve</a:t>
            </a:r>
          </a:p>
          <a:p>
            <a:pPr marL="457200" indent="-457200" algn="l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Agency provides construction documents to all four TOC contractors for quoting</a:t>
            </a:r>
          </a:p>
          <a:p>
            <a:pPr marL="914400" lvl="1" indent="-457200" algn="l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for quote to be submitted</a:t>
            </a:r>
          </a:p>
          <a:p>
            <a:pPr marL="914400" lvl="1" indent="-457200" algn="l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Location/email to submit quote</a:t>
            </a:r>
          </a:p>
          <a:p>
            <a:pPr marL="457200" indent="-457200" algn="l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Agency quote opening</a:t>
            </a:r>
          </a:p>
          <a:p>
            <a:pPr marL="457200" indent="-457200" algn="l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least 2 responsive, bona fide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 good faith, honest)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quotes must be received</a:t>
            </a:r>
          </a:p>
        </p:txBody>
      </p:sp>
      <p:pic>
        <p:nvPicPr>
          <p:cNvPr id="5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C764CA99-94F2-4B8E-8A3F-69EC8B829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117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097"/>
            <a:ext cx="8534400" cy="83830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if 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066800"/>
            <a:ext cx="8001000" cy="1524000"/>
          </a:xfrm>
        </p:spPr>
        <p:txBody>
          <a:bodyPr>
            <a:normAutofit/>
          </a:bodyPr>
          <a:lstStyle/>
          <a:p>
            <a:pPr marL="457200" indent="-457200" algn="l">
              <a:buSzPct val="12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Agency opens the quotes for the Task Order and:	</a:t>
            </a:r>
          </a:p>
          <a:p>
            <a:pPr marL="914400" lvl="1" indent="-457200" algn="l"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lowest quote is &lt; $90K?</a:t>
            </a:r>
          </a:p>
        </p:txBody>
      </p:sp>
      <p:pic>
        <p:nvPicPr>
          <p:cNvPr id="5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C764CA99-94F2-4B8E-8A3F-69EC8B829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2C318460-5B89-4069-A995-8C547AF5F691}"/>
              </a:ext>
            </a:extLst>
          </p:cNvPr>
          <p:cNvSpPr txBox="1">
            <a:spLocks/>
          </p:cNvSpPr>
          <p:nvPr/>
        </p:nvSpPr>
        <p:spPr>
          <a:xfrm>
            <a:off x="457200" y="2590800"/>
            <a:ext cx="80010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buSzPct val="120000"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Re-quote using Small Purchase (TOC’s cannot quote) or advertise in SCBO (TOC’s can quote)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3C717F7-7847-420D-B175-898E58E7413E}"/>
              </a:ext>
            </a:extLst>
          </p:cNvPr>
          <p:cNvSpPr txBox="1">
            <a:spLocks/>
          </p:cNvSpPr>
          <p:nvPr/>
        </p:nvSpPr>
        <p:spPr>
          <a:xfrm>
            <a:off x="489857" y="3733801"/>
            <a:ext cx="80010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lowest quote is $349K?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0810020-6C78-43A4-8C9E-52237C508906}"/>
              </a:ext>
            </a:extLst>
          </p:cNvPr>
          <p:cNvSpPr txBox="1">
            <a:spLocks/>
          </p:cNvSpPr>
          <p:nvPr/>
        </p:nvSpPr>
        <p:spPr>
          <a:xfrm>
            <a:off x="459712" y="4343400"/>
            <a:ext cx="80010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buSzPct val="120000"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Task Order, including amendments, cannot exceed the statutory amount of $350K, so….. </a:t>
            </a:r>
          </a:p>
        </p:txBody>
      </p:sp>
    </p:spTree>
    <p:extLst>
      <p:ext uri="{BB962C8B-B14F-4D97-AF65-F5344CB8AC3E}">
        <p14:creationId xmlns:p14="http://schemas.microsoft.com/office/powerpoint/2010/main" val="380628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096"/>
            <a:ext cx="8534400" cy="90981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have you done?!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066800"/>
            <a:ext cx="8305800" cy="4881489"/>
          </a:xfrm>
        </p:spPr>
        <p:txBody>
          <a:bodyPr>
            <a:normAutofit lnSpcReduction="10000"/>
          </a:bodyPr>
          <a:lstStyle/>
          <a:p>
            <a:pPr marL="285750" indent="-285750" algn="just">
              <a:buSzPct val="120000"/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SzPct val="120000"/>
              <a:buFont typeface="Arial" panose="020B0604020202020204" pitchFamily="34" charset="0"/>
              <a:buChar char="•"/>
              <a:tabLst>
                <a:tab pos="3205163" algn="l"/>
              </a:tabLs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 of Admin	GC, Mech.</a:t>
            </a:r>
          </a:p>
          <a:p>
            <a:pPr marL="457200" indent="-457200" algn="l">
              <a:buSzPct val="120000"/>
              <a:buFont typeface="Arial" panose="020B0604020202020204" pitchFamily="34" charset="0"/>
              <a:buChar char="•"/>
              <a:tabLst>
                <a:tab pos="3205163" algn="l"/>
              </a:tabLs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Citadel	GC, Mech, Elec, Roofing</a:t>
            </a:r>
          </a:p>
          <a:p>
            <a:pPr marL="457200" indent="-457200" algn="l">
              <a:buSzPct val="120000"/>
              <a:buFont typeface="Arial" panose="020B0604020202020204" pitchFamily="34" charset="0"/>
              <a:buChar char="•"/>
              <a:tabLst>
                <a:tab pos="3205163" algn="l"/>
              </a:tabLs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Clemson	GC, Mech, Elec, Roofing, Sitework</a:t>
            </a:r>
          </a:p>
          <a:p>
            <a:pPr marL="457200" indent="-457200" algn="l">
              <a:buSzPct val="120000"/>
              <a:buFont typeface="Arial" panose="020B0604020202020204" pitchFamily="34" charset="0"/>
              <a:buChar char="•"/>
              <a:tabLst>
                <a:tab pos="3205163" algn="l"/>
              </a:tabLs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CCU	GC, Roofing</a:t>
            </a:r>
          </a:p>
          <a:p>
            <a:pPr marL="457200" indent="-457200" algn="l">
              <a:buSzPct val="120000"/>
              <a:buFont typeface="Arial" panose="020B0604020202020204" pitchFamily="34" charset="0"/>
              <a:buChar char="•"/>
              <a:tabLst>
                <a:tab pos="3205163" algn="l"/>
              </a:tabLs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CofC	GC, Mech, Elec, Roofing, Int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Renov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SzPct val="120000"/>
              <a:buFont typeface="Arial" panose="020B0604020202020204" pitchFamily="34" charset="0"/>
              <a:buChar char="•"/>
              <a:tabLst>
                <a:tab pos="3205163" algn="l"/>
              </a:tabLs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Greenville Tech	GC, Mech</a:t>
            </a:r>
          </a:p>
          <a:p>
            <a:pPr marL="457200" indent="-457200" algn="l">
              <a:buSzPct val="120000"/>
              <a:buFont typeface="Arial" panose="020B0604020202020204" pitchFamily="34" charset="0"/>
              <a:buChar char="•"/>
              <a:tabLst>
                <a:tab pos="3205163" algn="l"/>
              </a:tabLs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Mental Health	GC</a:t>
            </a:r>
          </a:p>
          <a:p>
            <a:pPr marL="457200" indent="-457200" algn="l">
              <a:buSzPct val="120000"/>
              <a:buFont typeface="Arial" panose="020B0604020202020204" pitchFamily="34" charset="0"/>
              <a:buChar char="•"/>
              <a:tabLst>
                <a:tab pos="3205163" algn="l"/>
              </a:tabLs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Midlands Tech	GC	</a:t>
            </a:r>
          </a:p>
          <a:p>
            <a:pPr marL="457200" indent="-457200" algn="l">
              <a:buSzPct val="120000"/>
              <a:buFont typeface="Arial" panose="020B0604020202020204" pitchFamily="34" charset="0"/>
              <a:buChar char="•"/>
              <a:tabLst>
                <a:tab pos="3205163" algn="l"/>
              </a:tabLs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	GC</a:t>
            </a:r>
          </a:p>
          <a:p>
            <a:pPr marL="457200" indent="-457200" algn="l">
              <a:buSzPct val="120000"/>
              <a:buFont typeface="Arial" panose="020B0604020202020204" pitchFamily="34" charset="0"/>
              <a:buChar char="•"/>
              <a:tabLst>
                <a:tab pos="3205163" algn="l"/>
              </a:tabLs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Tri-County Tech	GC</a:t>
            </a:r>
          </a:p>
          <a:p>
            <a:pPr marL="457200" indent="-457200" algn="l">
              <a:buSzPct val="120000"/>
              <a:buFont typeface="Arial" panose="020B0604020202020204" pitchFamily="34" charset="0"/>
              <a:buChar char="•"/>
              <a:tabLst>
                <a:tab pos="3205163" algn="l"/>
              </a:tabLs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Trident Tech 	GC</a:t>
            </a:r>
          </a:p>
        </p:txBody>
      </p:sp>
      <p:pic>
        <p:nvPicPr>
          <p:cNvPr id="5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357EF878-181F-436F-9A4A-F4BA2709C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294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69273"/>
            <a:ext cx="8534400" cy="90981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has been your experience?</a:t>
            </a:r>
            <a:b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Lessons learned?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066800"/>
            <a:ext cx="8305800" cy="4881489"/>
          </a:xfrm>
        </p:spPr>
        <p:txBody>
          <a:bodyPr>
            <a:normAutofit/>
          </a:bodyPr>
          <a:lstStyle/>
          <a:p>
            <a:pPr marL="285750" indent="-285750" algn="just">
              <a:buSzPct val="120000"/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SzPct val="120000"/>
              <a:tabLst>
                <a:tab pos="3205163" algn="l"/>
              </a:tabLst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357EF878-181F-436F-9A4A-F4BA2709C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tack of sliced bread">
            <a:extLst>
              <a:ext uri="{FF2B5EF4-FFF2-40B4-BE49-F238E27FC236}">
                <a16:creationId xmlns:a16="http://schemas.microsoft.com/office/drawing/2014/main" id="{51BD9171-F1CF-42F8-87DD-AFC2953BF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1752599"/>
            <a:ext cx="6286500" cy="368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75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347558"/>
            <a:ext cx="8001000" cy="1062141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Order Contract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(reminder)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1893" y="1828800"/>
            <a:ext cx="8340214" cy="4114800"/>
          </a:xfrm>
        </p:spPr>
        <p:txBody>
          <a:bodyPr>
            <a:normAutofit/>
          </a:bodyPr>
          <a:lstStyle/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Authorized by SC Law § 11-35-3320</a:t>
            </a: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 numbers use a “C”,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H99-C002-HG</a:t>
            </a: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in OSE Manual Chapter 9.6</a:t>
            </a:r>
          </a:p>
          <a:p>
            <a:pPr marL="914400" lvl="1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Award Task Order Contract (not a project)</a:t>
            </a:r>
          </a:p>
          <a:p>
            <a:pPr marL="914400" lvl="1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Award a Task Order (a project)</a:t>
            </a: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OSE must approve award of all Task Order Contracts regardless of the Agency’s Construction Contract Certification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A8D310B5-2599-4D04-A496-10AEB4A04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5" descr="Head with gears with solid fill">
            <a:extLst>
              <a:ext uri="{FF2B5EF4-FFF2-40B4-BE49-F238E27FC236}">
                <a16:creationId xmlns:a16="http://schemas.microsoft.com/office/drawing/2014/main" id="{FC91CBCA-2B70-48EB-8992-2BFC0CCCA6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05600" y="385763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95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096"/>
            <a:ext cx="8534400" cy="90981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Requirements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985911"/>
            <a:ext cx="7924800" cy="4348089"/>
          </a:xfrm>
        </p:spPr>
        <p:txBody>
          <a:bodyPr>
            <a:normAutofit fontScale="62500" lnSpcReduction="20000"/>
          </a:bodyPr>
          <a:lstStyle/>
          <a:p>
            <a:pPr marL="457200" indent="-45720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 term = 3 years, plus two automatic 1-year extensions (unless Agency does not extend). Maximum time allowed = 3 years + 1 year + 1 year = </a:t>
            </a:r>
            <a:r>
              <a:rPr lang="en-US" sz="4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years</a:t>
            </a:r>
            <a:endParaRPr lang="en-US" sz="4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 value of all services procured </a:t>
            </a:r>
            <a:r>
              <a:rPr lang="en-US" sz="4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 $4 mil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 and minimum value of Task Order </a:t>
            </a:r>
            <a:r>
              <a:rPr lang="en-US" sz="4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≥$90K, but ≤ $350K </a:t>
            </a:r>
            <a:r>
              <a:rPr lang="en-US" sz="4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(but, what if….?)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Award is for a </a:t>
            </a:r>
            <a:r>
              <a:rPr lang="en-US" sz="4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geographical area</a:t>
            </a:r>
          </a:p>
          <a:p>
            <a:pPr algn="just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B0A08212-EF5C-467F-B7F2-E3D40B056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219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096"/>
            <a:ext cx="8534400" cy="90981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Requirements (cont.)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3384" y="1066800"/>
            <a:ext cx="7754815" cy="4881489"/>
          </a:xfrm>
        </p:spPr>
        <p:txBody>
          <a:bodyPr>
            <a:normAutofit/>
          </a:bodyPr>
          <a:lstStyle/>
          <a:p>
            <a:pPr marL="285750" indent="-285750" algn="just">
              <a:buSzPct val="120000"/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SzPct val="12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Award of a single TOC is to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contractors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(exact)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licensed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a specific category of service per LLR  (SC Law § 40-11-410)</a:t>
            </a:r>
          </a:p>
          <a:p>
            <a:pPr marL="457200" indent="-457200" algn="l">
              <a:buSzPct val="12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project (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 $500K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can use multiple task orders or task orders in combination with other types of contracts (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Small Purchases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algn="l">
              <a:buSzPct val="12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Project may not be artificially divided to avoid the limits </a:t>
            </a:r>
          </a:p>
        </p:txBody>
      </p:sp>
      <p:pic>
        <p:nvPicPr>
          <p:cNvPr id="5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357EF878-181F-436F-9A4A-F4BA2709C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raft drawing of a floor plan">
            <a:extLst>
              <a:ext uri="{FF2B5EF4-FFF2-40B4-BE49-F238E27FC236}">
                <a16:creationId xmlns:a16="http://schemas.microsoft.com/office/drawing/2014/main" id="{0AB6CFA2-1B58-41C3-8728-D6F65C8057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480" y="4572000"/>
            <a:ext cx="2895600" cy="199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3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097"/>
            <a:ext cx="8534400" cy="76210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&amp; Award of TOC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943898"/>
            <a:ext cx="7772400" cy="5181600"/>
          </a:xfrm>
        </p:spPr>
        <p:txBody>
          <a:bodyPr>
            <a:normAutofit fontScale="85000" lnSpcReduction="20000"/>
          </a:bodyPr>
          <a:lstStyle/>
          <a:p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20000"/>
              </a:lnSpc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Agency Selection Committee of no less than 3 voting members AND the OSE Project Manager (non-voting) </a:t>
            </a:r>
          </a:p>
          <a:p>
            <a:pPr marL="457200" indent="-457200" algn="l">
              <a:lnSpc>
                <a:spcPct val="120000"/>
              </a:lnSpc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Committee determines:</a:t>
            </a:r>
          </a:p>
          <a:p>
            <a:pPr marL="919162" indent="-457200" algn="l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796925" algn="l"/>
              </a:tabLst>
            </a:pP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services and license classification or subclassification required</a:t>
            </a:r>
          </a:p>
          <a:p>
            <a:pPr marL="919162" indent="-457200" algn="l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796925" algn="l"/>
              </a:tabLst>
            </a:pP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geographic area of contract</a:t>
            </a:r>
          </a:p>
          <a:p>
            <a:pPr marL="919162" indent="-457200" algn="l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796925" algn="l"/>
              </a:tabLst>
            </a:pP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 the advertisement (SE-655)</a:t>
            </a:r>
          </a:p>
          <a:p>
            <a:pPr marL="919162" indent="-457200" algn="l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796925" algn="l"/>
              </a:tabLst>
            </a:pP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 Ranking Ranges to evaluate responses</a:t>
            </a:r>
          </a:p>
          <a:p>
            <a:pPr marL="855663" indent="-344488" algn="just"/>
            <a:endParaRPr lang="en-US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ECE9E151-99A4-4EE7-AD3F-992E51F40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227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097"/>
            <a:ext cx="8534400" cy="76210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&amp; Award of TOC (cont’d)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943898"/>
            <a:ext cx="7772400" cy="5181600"/>
          </a:xfrm>
        </p:spPr>
        <p:txBody>
          <a:bodyPr>
            <a:normAutofit fontScale="92500"/>
          </a:bodyPr>
          <a:lstStyle/>
          <a:p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0375" indent="-460375" algn="l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Agency Project Manager prepares the “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Contractor’s Statement of Qualifications &amp; Questionnaire” (Manual, Appendix D.3).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OSE can assist as requested</a:t>
            </a:r>
          </a:p>
          <a:p>
            <a:pPr marL="460375" indent="-460375" algn="l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Contractors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respond by submitting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“Contractor’s Statement of Qualifications &amp; Questionnaire”</a:t>
            </a:r>
            <a:endParaRPr lang="en-US" sz="35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5663" indent="-344488" algn="just"/>
            <a:endParaRPr lang="en-US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ECE9E151-99A4-4EE7-AD3F-992E51F40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193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097"/>
            <a:ext cx="8534400" cy="77930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  &amp; Award of TOC (cont.)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990600"/>
            <a:ext cx="8077200" cy="4961603"/>
          </a:xfrm>
        </p:spPr>
        <p:txBody>
          <a:bodyPr>
            <a:noAutofit/>
          </a:bodyPr>
          <a:lstStyle/>
          <a:p>
            <a:pPr algn="l">
              <a:spcBef>
                <a:spcPts val="300"/>
              </a:spcBef>
              <a:buSzPct val="120000"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Committee 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evaluates the submittals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the criteria:</a:t>
            </a:r>
          </a:p>
          <a:p>
            <a:pPr marL="682625" indent="-450850" algn="l">
              <a:spcBef>
                <a:spcPts val="300"/>
              </a:spcBef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	Past performance/recent construction projects completed</a:t>
            </a:r>
          </a:p>
          <a:p>
            <a:pPr marL="682625" indent="-450850" algn="l">
              <a:spcBef>
                <a:spcPts val="300"/>
              </a:spcBef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	Ability of proposed Project personnel</a:t>
            </a:r>
          </a:p>
          <a:p>
            <a:pPr marL="682625" indent="-450850" algn="l">
              <a:spcBef>
                <a:spcPts val="300"/>
              </a:spcBef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	Financial information regarding the ability to provide required bonding and insurance</a:t>
            </a:r>
          </a:p>
          <a:p>
            <a:pPr marL="682625" indent="-450850" algn="l">
              <a:spcBef>
                <a:spcPts val="300"/>
              </a:spcBef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	Location of proposed office in relation to project area</a:t>
            </a:r>
          </a:p>
          <a:p>
            <a:pPr marL="682625" indent="-450850" algn="l">
              <a:spcBef>
                <a:spcPts val="300"/>
              </a:spcBef>
              <a:buAutoNum type="alphaLcPeriod" startAt="5"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project experience</a:t>
            </a:r>
          </a:p>
          <a:p>
            <a:pPr marL="682625" indent="-450850" algn="l">
              <a:spcBef>
                <a:spcPts val="300"/>
              </a:spcBef>
              <a:buAutoNum type="alphaLcPeriod" startAt="5"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Experience with State Contracts Awarded 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(not Volume)</a:t>
            </a:r>
          </a:p>
          <a:p>
            <a:pPr marL="682625" indent="-450850" algn="l">
              <a:spcBef>
                <a:spcPts val="300"/>
              </a:spcBef>
              <a:buAutoNum type="alphaLcPeriod" startAt="5"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Criteria included</a:t>
            </a:r>
          </a:p>
        </p:txBody>
      </p:sp>
      <p:pic>
        <p:nvPicPr>
          <p:cNvPr id="5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AB226632-F42F-43D2-9CF4-2B3EFE6E9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091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097"/>
            <a:ext cx="8534400" cy="76210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&amp; Award of TOC (cont.)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069258"/>
            <a:ext cx="7772400" cy="4719483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lnSpc>
                <a:spcPct val="120000"/>
              </a:lnSpc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Committee members complete the “Selection Committee Member Contractor Evaluation – Task Order Contract” (SE-657).   </a:t>
            </a:r>
          </a:p>
          <a:p>
            <a:pPr marL="457200" indent="-457200" algn="l">
              <a:lnSpc>
                <a:spcPct val="120000"/>
              </a:lnSpc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Committee Chair compiles Committee evaluations into a Committee ranking using the “Selection Committee Summary – Task Order Contract” (SE-658).</a:t>
            </a:r>
          </a:p>
          <a:p>
            <a:pPr marL="914400" lvl="1" indent="-457200" algn="l">
              <a:lnSpc>
                <a:spcPct val="120000"/>
              </a:lnSpc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interviews</a:t>
            </a:r>
          </a:p>
          <a:p>
            <a:pPr marL="457200" indent="-457200" algn="l">
              <a:lnSpc>
                <a:spcPct val="120000"/>
              </a:lnSpc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ranking, the Agency submits a “Request for Concurrence in Posting Notice of Intent to Award-TOC” (SE-660) to OSE for approval.</a:t>
            </a:r>
          </a:p>
        </p:txBody>
      </p:sp>
      <p:pic>
        <p:nvPicPr>
          <p:cNvPr id="5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5B54CE46-199B-4BFE-AB25-682311DF2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942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097"/>
            <a:ext cx="8534400" cy="76210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&amp; Award of TOC (cont.)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069258"/>
            <a:ext cx="7772400" cy="4719483"/>
          </a:xfrm>
        </p:spPr>
        <p:txBody>
          <a:bodyPr>
            <a:normAutofit lnSpcReduction="10000"/>
          </a:bodyPr>
          <a:lstStyle/>
          <a:p>
            <a:pPr marL="457200" indent="-457200" algn="l">
              <a:lnSpc>
                <a:spcPct val="120000"/>
              </a:lnSpc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OSE signs the SE-660</a:t>
            </a:r>
          </a:p>
          <a:p>
            <a:pPr marL="457200" indent="-457200" algn="l">
              <a:lnSpc>
                <a:spcPct val="120000"/>
              </a:lnSpc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Agency sends a copy of the “Notice of Intent to Award Task Order Contract” (SE-670) to all contractors that responded</a:t>
            </a:r>
          </a:p>
          <a:p>
            <a:pPr marL="457200" indent="-457200" algn="l">
              <a:lnSpc>
                <a:spcPct val="120000"/>
              </a:lnSpc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 a copy of the SE-670.   </a:t>
            </a:r>
          </a:p>
          <a:p>
            <a:pPr marL="457200" indent="-457200" algn="l">
              <a:lnSpc>
                <a:spcPct val="120000"/>
              </a:lnSpc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Protest period in accordance with SE-670 (§ 11-35-4210)</a:t>
            </a:r>
          </a:p>
          <a:p>
            <a:pPr marL="457200" indent="-457200" algn="l">
              <a:lnSpc>
                <a:spcPct val="120000"/>
              </a:lnSpc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Protest</a:t>
            </a:r>
          </a:p>
          <a:p>
            <a:pPr lvl="1" algn="l">
              <a:lnSpc>
                <a:spcPct val="120000"/>
              </a:lnSpc>
              <a:spcBef>
                <a:spcPts val="300"/>
              </a:spcBef>
              <a:buSzPct val="120000"/>
            </a:pPr>
            <a:endParaRPr lang="en-US" sz="3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5B54CE46-199B-4BFE-AB25-682311DF2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ngled view of a starting block on a running track">
            <a:extLst>
              <a:ext uri="{FF2B5EF4-FFF2-40B4-BE49-F238E27FC236}">
                <a16:creationId xmlns:a16="http://schemas.microsoft.com/office/drawing/2014/main" id="{8C5C6410-6851-46AC-B428-72AE5FAFC3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470322"/>
            <a:ext cx="32766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18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2253</TotalTime>
  <Words>872</Words>
  <Application>Microsoft Office PowerPoint</Application>
  <PresentationFormat>On-screen Show (4:3)</PresentationFormat>
  <Paragraphs>109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Footlight MT Light</vt:lpstr>
      <vt:lpstr>Ink Free</vt:lpstr>
      <vt:lpstr>Times New Roman</vt:lpstr>
      <vt:lpstr>Office Theme</vt:lpstr>
      <vt:lpstr>Task Order Contract (TOC)</vt:lpstr>
      <vt:lpstr>Task Order Contract (reminder)</vt:lpstr>
      <vt:lpstr>General Requirements</vt:lpstr>
      <vt:lpstr>General Requirements (cont.)</vt:lpstr>
      <vt:lpstr>Selection &amp; Award of TOC</vt:lpstr>
      <vt:lpstr>Selection &amp; Award of TOC (cont’d)</vt:lpstr>
      <vt:lpstr>Selection  &amp; Award of TOC (cont.)</vt:lpstr>
      <vt:lpstr>Selection &amp; Award of TOC (cont.)</vt:lpstr>
      <vt:lpstr>Selection &amp; Award of TOC (cont.)</vt:lpstr>
      <vt:lpstr>Selection &amp; Award of TOC (cont.)</vt:lpstr>
      <vt:lpstr>Standing By</vt:lpstr>
      <vt:lpstr>Project for a Task Order</vt:lpstr>
      <vt:lpstr>Awarding a Task Order</vt:lpstr>
      <vt:lpstr>What if ?</vt:lpstr>
      <vt:lpstr>What have you done?!</vt:lpstr>
      <vt:lpstr>What has been your experience? Lessons learned?</vt:lpstr>
    </vt:vector>
  </TitlesOfParts>
  <Company>SC Budget and Control 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Salley</dc:creator>
  <cp:lastModifiedBy>Gerald, Phil</cp:lastModifiedBy>
  <cp:revision>86</cp:revision>
  <cp:lastPrinted>2019-10-15T21:00:04Z</cp:lastPrinted>
  <dcterms:created xsi:type="dcterms:W3CDTF">2017-01-04T15:27:13Z</dcterms:created>
  <dcterms:modified xsi:type="dcterms:W3CDTF">2021-10-25T15:27:52Z</dcterms:modified>
</cp:coreProperties>
</file>