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73" r:id="rId3"/>
    <p:sldId id="272" r:id="rId4"/>
    <p:sldId id="300" r:id="rId5"/>
    <p:sldId id="301" r:id="rId6"/>
    <p:sldId id="302" r:id="rId7"/>
    <p:sldId id="303" r:id="rId8"/>
    <p:sldId id="306" r:id="rId9"/>
    <p:sldId id="304" r:id="rId10"/>
    <p:sldId id="307" r:id="rId11"/>
    <p:sldId id="308" r:id="rId12"/>
    <p:sldId id="305" r:id="rId13"/>
    <p:sldId id="281" r:id="rId14"/>
    <p:sldId id="309" r:id="rId15"/>
    <p:sldId id="290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320" r:id="rId24"/>
    <p:sldId id="321" r:id="rId25"/>
    <p:sldId id="322" r:id="rId26"/>
    <p:sldId id="323" r:id="rId27"/>
    <p:sldId id="324" r:id="rId28"/>
    <p:sldId id="325" r:id="rId29"/>
    <p:sldId id="326" r:id="rId30"/>
    <p:sldId id="327" r:id="rId31"/>
    <p:sldId id="328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45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467600" y="152399"/>
            <a:ext cx="1524000" cy="65547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7441" y="167254"/>
            <a:ext cx="71628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A9DC6F6-480F-4F20-83D5-D2A375C54351}" type="datetimeFigureOut">
              <a:rPr lang="en-US" smtClean="0"/>
              <a:pPr>
                <a:defRPr/>
              </a:pPr>
              <a:t>10/31/2017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3C3F172-510C-427A-8208-AD363C55B0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127441" y="609600"/>
            <a:ext cx="29191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sz="1400" b="0" i="0" u="none" strike="noStrike" kern="1200" cap="all" spc="20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"/>
                <a:ea typeface="+mj-ea"/>
                <a:cs typeface="+mj-cs"/>
              </a:rPr>
              <a:t>INSTRUCTIONS TO BIDDERS</a:t>
            </a:r>
            <a:endParaRPr lang="en-US" sz="1400" dirty="0"/>
          </a:p>
        </p:txBody>
      </p:sp>
      <p:pic>
        <p:nvPicPr>
          <p:cNvPr id="25602" name="Picture 2" descr="C:\Users\Public\Documents\aia 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427" y="428864"/>
            <a:ext cx="806346" cy="1018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3" name="Picture 2" descr="cid:image003.jpg@01D0B269.9CE5A3F0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174" y="6096000"/>
            <a:ext cx="1170851" cy="46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 userDrawn="1"/>
        </p:nvSpPr>
        <p:spPr>
          <a:xfrm>
            <a:off x="7869565" y="1600200"/>
            <a:ext cx="659155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sz="6600" b="0" i="0" u="none" strike="noStrike" kern="1200" cap="all" spc="20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 Condensed Extra Bold" panose="020B0803020202020204" pitchFamily="34" charset="0"/>
                <a:ea typeface="+mn-ea"/>
                <a:cs typeface="Arial" charset="0"/>
              </a:rPr>
              <a:t>A</a:t>
            </a:r>
          </a:p>
          <a:p>
            <a:r>
              <a:rPr kumimoji="0" lang="en-US" sz="6600" b="0" i="0" u="none" strike="noStrike" kern="1200" cap="all" spc="20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 Condensed Extra Bold" panose="020B0803020202020204" pitchFamily="34" charset="0"/>
                <a:ea typeface="+mn-ea"/>
                <a:cs typeface="Arial" charset="0"/>
              </a:rPr>
              <a:t>7</a:t>
            </a:r>
          </a:p>
          <a:p>
            <a:r>
              <a:rPr kumimoji="0" lang="en-US" sz="6600" b="0" i="0" u="none" strike="noStrike" kern="1200" cap="all" spc="20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 Condensed Extra Bold" panose="020B0803020202020204" pitchFamily="34" charset="0"/>
                <a:ea typeface="+mn-ea"/>
                <a:cs typeface="Arial" charset="0"/>
              </a:rPr>
              <a:t>0</a:t>
            </a:r>
          </a:p>
          <a:p>
            <a:r>
              <a:rPr kumimoji="0" lang="en-US" sz="6600" b="0" i="0" u="none" strike="noStrike" kern="1200" cap="all" spc="20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 Condensed Extra Bold" panose="020B0803020202020204" pitchFamily="34" charset="0"/>
                <a:ea typeface="+mn-ea"/>
                <a:cs typeface="Arial" charset="0"/>
              </a:rPr>
              <a:t>1</a:t>
            </a:r>
            <a:endParaRPr lang="en-US" sz="6600" dirty="0">
              <a:latin typeface="Tw Cen MT Condensed Extra Bold" panose="020B0803020202020204" pitchFamily="34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152399" y="167255"/>
            <a:ext cx="71378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all" spc="20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"/>
                <a:ea typeface="+mn-ea"/>
                <a:cs typeface="Arial" charset="0"/>
              </a:rPr>
              <a:t>SCOSE, </a:t>
            </a:r>
            <a:r>
              <a:rPr kumimoji="0" lang="en-US" sz="3600" b="0" i="0" u="none" strike="noStrike" kern="1200" cap="all" spc="20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"/>
                <a:ea typeface="+mn-ea"/>
                <a:cs typeface="Arial" charset="0"/>
              </a:rPr>
              <a:t>aia</a:t>
            </a:r>
            <a:r>
              <a:rPr kumimoji="0" lang="en-US" sz="3600" b="0" i="0" u="none" strike="noStrike" kern="1200" cap="all" spc="20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"/>
                <a:ea typeface="+mn-ea"/>
                <a:cs typeface="Arial" charset="0"/>
              </a:rPr>
              <a:t> Document A701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8DA95C-459A-438C-A4E1-25380159CB96}" type="datetimeFigureOut">
              <a:rPr lang="en-US" smtClean="0"/>
              <a:pPr>
                <a:defRPr/>
              </a:pPr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F9E863-A9A9-4C39-A267-85EA7C0010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47A9EB-99D2-410E-8137-F433AA4CFFA5}" type="datetimeFigureOut">
              <a:rPr lang="en-US" smtClean="0"/>
              <a:pPr>
                <a:defRPr/>
              </a:pPr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29FE2E9-37F3-49B9-9D49-FAA05F0ED2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8B9AD6-7E8B-446A-910B-160D76394BBD}" type="datetimeFigureOut">
              <a:rPr lang="en-US" smtClean="0"/>
              <a:pPr>
                <a:defRPr/>
              </a:pPr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66FE5-647B-445E-839E-D462476587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8D2DD0F-CC22-4141-8A66-9A271F756472}" type="datetimeFigureOut">
              <a:rPr lang="en-US" smtClean="0"/>
              <a:pPr>
                <a:defRPr/>
              </a:pPr>
              <a:t>10/31/2017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2A1EA47-8E2E-4570-A02C-ACB607BE86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7C5766-ADEA-4534-B1CC-CD8F9173D89C}" type="datetimeFigureOut">
              <a:rPr lang="en-US" smtClean="0"/>
              <a:pPr>
                <a:defRPr/>
              </a:pPr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FA2E3D-80F8-4744-A014-18B4FC31CD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C9D2F3-95EC-4E9B-8B01-610A0DCF8F80}" type="datetimeFigureOut">
              <a:rPr lang="en-US" smtClean="0"/>
              <a:pPr>
                <a:defRPr/>
              </a:pPr>
              <a:t>10/31/2017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53713-35EA-4326-9AB9-DE45E20256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8087A1-2D6E-451B-99CC-DA7336880435}" type="datetimeFigureOut">
              <a:rPr lang="en-US" smtClean="0"/>
              <a:pPr>
                <a:defRPr/>
              </a:pPr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18220D-AC36-4C49-A6A7-082C9ACAF9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E359D6-681A-4269-AE4E-83DDC84AAB1F}" type="datetimeFigureOut">
              <a:rPr lang="en-US" smtClean="0"/>
              <a:pPr>
                <a:defRPr/>
              </a:pPr>
              <a:t>10/31/2017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F3797-0C27-460B-AA59-82DFAB5B2B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1BC885-0F23-4ACE-9114-DF8B286C552A}" type="datetimeFigureOut">
              <a:rPr lang="en-US" smtClean="0"/>
              <a:pPr>
                <a:defRPr/>
              </a:pPr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CB01389-307C-4744-940F-46C1DBBC2C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31738D-91FF-4B36-A976-2F18B38873D6}" type="datetimeFigureOut">
              <a:rPr lang="en-US" smtClean="0"/>
              <a:pPr>
                <a:defRPr/>
              </a:pPr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9301A-A715-4D80-B009-979FB97A4B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0128FA2-6E2B-4170-8F12-B8C12E6EA62F}" type="datetimeFigureOut">
              <a:rPr lang="en-US" smtClean="0"/>
              <a:pPr>
                <a:defRPr/>
              </a:pPr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AF2772A-AE87-4813-902B-08F16E4DAE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verify.llronline.com/" TargetMode="Externa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A701 cov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71196">
            <a:off x="1615159" y="1433957"/>
            <a:ext cx="3588603" cy="464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07121" y="3664803"/>
            <a:ext cx="65405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dirty="0" smtClean="0">
                <a:solidFill>
                  <a:srgbClr val="FF0000"/>
                </a:solidFill>
                <a:latin typeface="Calibri"/>
              </a:rPr>
              <a:t>Things you may or may not know about the A701.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kern="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142999"/>
            <a:ext cx="24286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Substitutions</a:t>
            </a:r>
            <a:endParaRPr lang="en-US" sz="3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1754236"/>
            <a:ext cx="563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When are substitutions considered?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52600" y="2362200"/>
            <a:ext cx="5562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Substitutions can be requested that meet the appearance and quality of the minimum 3 products shown that may be considered or equal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Requests will not be considered unless they are submitted in writing 10 days prior to the date for receipt of Bids.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If approved the substitutions will be set forth in the addendum </a:t>
            </a:r>
            <a:endParaRPr lang="en-US" sz="2400" kern="0" dirty="0">
              <a:solidFill>
                <a:srgbClr val="00B05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8467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5196" y="1443335"/>
            <a:ext cx="18708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Substitutions</a:t>
            </a: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30344" y="990600"/>
            <a:ext cx="33759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Bidder’s Representations</a:t>
            </a: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1905000"/>
            <a:ext cx="525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Preparation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 of Bids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2366665"/>
            <a:ext cx="16594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Bid Security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25345" y="2366665"/>
            <a:ext cx="44281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Modification or Withdrawal of Bid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13483" y="2828330"/>
            <a:ext cx="22797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Rejection of Bids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4394" y="3278798"/>
            <a:ext cx="27430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Contractor Licensing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00400" y="3278797"/>
            <a:ext cx="40991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Protest of Solicitation or Award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31140" y="990601"/>
            <a:ext cx="29514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 smtClean="0">
                <a:solidFill>
                  <a:schemeClr val="bg1"/>
                </a:solidFill>
                <a:latin typeface="Calibri"/>
              </a:rPr>
              <a:t>Bidding Requirements</a:t>
            </a:r>
            <a:endParaRPr lang="en-US" sz="2400" kern="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23359" y="1457654"/>
            <a:ext cx="13388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Calibri"/>
              </a:rPr>
              <a:t>Addenda</a:t>
            </a:r>
            <a:endParaRPr lang="en-US" sz="2400" b="1" dirty="0">
              <a:solidFill>
                <a:srgbClr val="FF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6343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142999"/>
            <a:ext cx="17203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Addenda</a:t>
            </a:r>
            <a:endParaRPr lang="en-US" sz="3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1754236"/>
            <a:ext cx="563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What is the Addenda?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04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1890" y="1143000"/>
            <a:ext cx="17203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Addenda</a:t>
            </a:r>
            <a:endParaRPr lang="en-US" sz="3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746618"/>
            <a:ext cx="731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kern="0" dirty="0">
                <a:solidFill>
                  <a:prstClr val="white"/>
                </a:solidFill>
                <a:latin typeface="Calibri"/>
              </a:rPr>
              <a:t>What is </a:t>
            </a:r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the Addenda?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69200" y="2286000"/>
            <a:ext cx="59459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Addendums are additional items that are added and incorporated into the Contract Documents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Addendums can be issued no later 5 days prior to the time for receipt of bids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Addendums will be transmitted to all know who have picked up a complete set of bidding documents 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The addenda become part of the Contract Documents</a:t>
            </a:r>
            <a:endParaRPr lang="en-US" sz="2400" kern="0" dirty="0">
              <a:solidFill>
                <a:srgbClr val="00B05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93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5196" y="1443335"/>
            <a:ext cx="18708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Substitutions</a:t>
            </a: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30344" y="990600"/>
            <a:ext cx="33759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Bidder’s Representations</a:t>
            </a: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1905000"/>
            <a:ext cx="525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Preparation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of Bids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2366665"/>
            <a:ext cx="16594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Bid Security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25345" y="2366665"/>
            <a:ext cx="44281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Modification or Withdrawal of Bid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13483" y="2828330"/>
            <a:ext cx="22797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Rejection of Bids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4394" y="3278798"/>
            <a:ext cx="27430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Contractor Licensing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00400" y="3278797"/>
            <a:ext cx="40991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Protest of Solicitation or Award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31137" y="990601"/>
            <a:ext cx="29514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 smtClean="0">
                <a:solidFill>
                  <a:schemeClr val="bg1"/>
                </a:solidFill>
                <a:latin typeface="Calibri"/>
              </a:rPr>
              <a:t>Bidding Requirements</a:t>
            </a:r>
            <a:endParaRPr lang="en-US" sz="2400" kern="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23359" y="1457654"/>
            <a:ext cx="13388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Addenda</a:t>
            </a: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9676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6237" y="1143000"/>
            <a:ext cx="34437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Preparation of Bids</a:t>
            </a:r>
            <a:endParaRPr lang="en-US" sz="3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746618"/>
            <a:ext cx="731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kern="0" dirty="0">
                <a:solidFill>
                  <a:prstClr val="white"/>
                </a:solidFill>
                <a:latin typeface="Calibri"/>
              </a:rPr>
              <a:t>What is </a:t>
            </a:r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involved in the preparation of the Bid?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24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6237" y="1143000"/>
            <a:ext cx="34437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Preparation of Bids</a:t>
            </a:r>
            <a:endParaRPr lang="en-US" sz="3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746618"/>
            <a:ext cx="731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kern="0" dirty="0">
                <a:solidFill>
                  <a:prstClr val="white"/>
                </a:solidFill>
                <a:latin typeface="Calibri"/>
              </a:rPr>
              <a:t>What is </a:t>
            </a:r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involved in the preparation of the Bid?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14918" y="2211885"/>
            <a:ext cx="590028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Bids shall be submitted on the (SE-330)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Type of Bid Bond must be marked (A310)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Addenda received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Amount of base Bid expressed in figures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Possible alternates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Possible unit prices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Listing of Subcontractor License number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Agrees to Contract Time and Liquidated Damages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Contractors License and limits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840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5196" y="1443335"/>
            <a:ext cx="18708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Substitutions</a:t>
            </a: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30344" y="990600"/>
            <a:ext cx="33759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Bidder’s Representations</a:t>
            </a: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1905000"/>
            <a:ext cx="525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Preparation</a:t>
            </a:r>
            <a:r>
              <a:rPr kumimoji="0" lang="en-US" sz="2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 of Bids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7163" y="2366665"/>
            <a:ext cx="16995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Calibri"/>
              </a:rPr>
              <a:t>Bid Security</a:t>
            </a:r>
            <a:endParaRPr lang="en-US" sz="24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25345" y="2366665"/>
            <a:ext cx="44281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Modification or Withdrawal of Bid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10103" y="2828330"/>
            <a:ext cx="22797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Rejection of Bids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4394" y="3278798"/>
            <a:ext cx="27430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Contractor Licensing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00400" y="3278797"/>
            <a:ext cx="40991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Protest of Solicitation or Award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31137" y="990601"/>
            <a:ext cx="29514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 smtClean="0">
                <a:solidFill>
                  <a:schemeClr val="bg1"/>
                </a:solidFill>
                <a:latin typeface="Calibri"/>
              </a:rPr>
              <a:t>Bidding Requirements</a:t>
            </a:r>
            <a:endParaRPr lang="en-US" sz="2400" kern="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23359" y="1457654"/>
            <a:ext cx="13388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Addenda</a:t>
            </a: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4398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066800"/>
            <a:ext cx="22044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Bid Security</a:t>
            </a:r>
            <a:endParaRPr lang="en-US" sz="3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676400"/>
            <a:ext cx="731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kern="0" dirty="0">
                <a:solidFill>
                  <a:prstClr val="white"/>
                </a:solidFill>
                <a:latin typeface="Calibri"/>
              </a:rPr>
              <a:t>What is </a:t>
            </a:r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Bid Security and when do you need it?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3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066800"/>
            <a:ext cx="22044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Bid Security</a:t>
            </a:r>
            <a:endParaRPr lang="en-US" sz="3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676400"/>
            <a:ext cx="731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kern="0" dirty="0">
                <a:solidFill>
                  <a:prstClr val="white"/>
                </a:solidFill>
                <a:latin typeface="Calibri"/>
              </a:rPr>
              <a:t>What is </a:t>
            </a:r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Bid Security and when do you need it?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5400" y="2209800"/>
            <a:ext cx="60198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Procurement in excess of $50,000.00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The bidder’s pledge in the form of a bid bond covering the faithful performance of the contract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The bid security shall be in the amount of not less than 5% of the base bid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It shall be provided on AIA Document A310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The owner shall maintain the 3 lowest bidders bonds until the contract has been executed 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2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0844" y="1443335"/>
            <a:ext cx="18196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Substitutions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70290" y="990600"/>
            <a:ext cx="32960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Bidder’s Representations</a:t>
            </a: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1905000"/>
            <a:ext cx="525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Preparation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 of Bids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2366665"/>
            <a:ext cx="16594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Bid Security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25345" y="2366665"/>
            <a:ext cx="44281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Modification or Withdrawal of Bid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13483" y="2828330"/>
            <a:ext cx="22797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Rejection of Bids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4394" y="3278798"/>
            <a:ext cx="27430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Contractor Licensing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00400" y="3278797"/>
            <a:ext cx="40991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Protest of Solicitation or Award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97477" y="990601"/>
            <a:ext cx="30187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dirty="0" smtClean="0">
                <a:solidFill>
                  <a:srgbClr val="FF0000"/>
                </a:solidFill>
                <a:latin typeface="Calibri"/>
              </a:rPr>
              <a:t>Bidding Requirements</a:t>
            </a:r>
            <a:endParaRPr lang="en-US" sz="2400" b="1" kern="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36984" y="1457654"/>
            <a:ext cx="1311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Addenda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5196" y="1443335"/>
            <a:ext cx="18708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Substitutions</a:t>
            </a: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30344" y="990600"/>
            <a:ext cx="33759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Bidder’s Representations</a:t>
            </a: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1905000"/>
            <a:ext cx="525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Preparation</a:t>
            </a:r>
            <a:r>
              <a:rPr kumimoji="0" lang="en-US" sz="2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 of Bids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7163" y="2366665"/>
            <a:ext cx="16995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Bid Security</a:t>
            </a: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66771" y="2366665"/>
            <a:ext cx="45452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Calibri"/>
              </a:rPr>
              <a:t>Modification or Withdrawal of Bid</a:t>
            </a:r>
            <a:endParaRPr lang="en-US" sz="24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10103" y="2828330"/>
            <a:ext cx="22797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Rejection of Bids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4394" y="3278798"/>
            <a:ext cx="27430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Contractor Licensing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00400" y="3278797"/>
            <a:ext cx="40991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Protest of Solicitation or Award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31137" y="990601"/>
            <a:ext cx="29514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 smtClean="0">
                <a:solidFill>
                  <a:schemeClr val="bg1"/>
                </a:solidFill>
                <a:latin typeface="Calibri"/>
              </a:rPr>
              <a:t>Bidding Requirements</a:t>
            </a:r>
            <a:endParaRPr lang="en-US" sz="2400" kern="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23359" y="1457654"/>
            <a:ext cx="13388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Addenda</a:t>
            </a: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15887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066799"/>
            <a:ext cx="61682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Modifications or Withdrawal of Bid</a:t>
            </a:r>
            <a:endParaRPr lang="en-US" sz="3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676400"/>
            <a:ext cx="731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How do you modify or withdrawal a Bid?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331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914400"/>
            <a:ext cx="61682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Modifications or Withdrawal of Bid</a:t>
            </a:r>
            <a:endParaRPr lang="en-US" sz="3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371601"/>
            <a:ext cx="731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How do you modify or withdrawal a Bid?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5400" y="1905001"/>
            <a:ext cx="6019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At any time before the bid opening a bid can be modified of withdrawn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To withdraw a bid after the bid opening a letter of determination of appropriateness must be written to the State Engineer or agency head for approval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Modifications to correct a mistake are acceptable in limited circumstances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A Mistake in fact is correctable in limited circumstances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A Mistake in judgement is never correctable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The Mistake in fact must show substantial loss to the bidder 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820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5196" y="1443335"/>
            <a:ext cx="18708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Substitutions</a:t>
            </a: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30344" y="990600"/>
            <a:ext cx="33759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Bidder’s Representations</a:t>
            </a: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1905000"/>
            <a:ext cx="525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Preparation</a:t>
            </a:r>
            <a:r>
              <a:rPr kumimoji="0" lang="en-US" sz="2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 of Bids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7163" y="2366665"/>
            <a:ext cx="16995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Bid Security</a:t>
            </a: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66771" y="2366665"/>
            <a:ext cx="45452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Modification or Withdrawal of Bid</a:t>
            </a: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86860" y="2828330"/>
            <a:ext cx="23262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solidFill>
                  <a:srgbClr val="FF0000"/>
                </a:solidFill>
              </a:rPr>
              <a:t>Rejection of Bids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4394" y="3278798"/>
            <a:ext cx="27430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Contractor Licensing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00400" y="3278797"/>
            <a:ext cx="40991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Protest of Solicitation or Award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31137" y="990601"/>
            <a:ext cx="29514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 smtClean="0">
                <a:solidFill>
                  <a:schemeClr val="bg1"/>
                </a:solidFill>
                <a:latin typeface="Calibri"/>
              </a:rPr>
              <a:t>Bidding Requirements</a:t>
            </a:r>
            <a:endParaRPr lang="en-US" sz="2400" kern="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23359" y="1457654"/>
            <a:ext cx="13388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Addenda</a:t>
            </a: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068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666" y="1066799"/>
            <a:ext cx="30351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Rejection of Bids</a:t>
            </a:r>
            <a:endParaRPr lang="en-US" sz="3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676400"/>
            <a:ext cx="731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Why do you Reject a Bid?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01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666" y="1066799"/>
            <a:ext cx="30351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Rejection of Bids</a:t>
            </a:r>
            <a:endParaRPr lang="en-US" sz="3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676400"/>
            <a:ext cx="75796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Why do you Reject a Bid?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2209800"/>
            <a:ext cx="6705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400" kern="0" dirty="0">
                <a:solidFill>
                  <a:srgbClr val="00B050"/>
                </a:solidFill>
                <a:latin typeface="Calibri"/>
              </a:rPr>
              <a:t>The </a:t>
            </a: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Owner has the right to reject any or all Bids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Failure to make Mandatory Pre Bid Conference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Failure to deliver the bid on time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Failure to comply with Bid Security requirements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Failure to bid an Alternate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Failure to list qualified Subcontractors</a:t>
            </a:r>
          </a:p>
          <a:p>
            <a:pPr lvl="0"/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742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5196" y="1443335"/>
            <a:ext cx="18708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Substitutions</a:t>
            </a: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30344" y="990600"/>
            <a:ext cx="33759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Bidder’s Representations</a:t>
            </a: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1905000"/>
            <a:ext cx="525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Preparation</a:t>
            </a:r>
            <a:r>
              <a:rPr kumimoji="0" lang="en-US" sz="2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 of Bids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7163" y="2366665"/>
            <a:ext cx="16995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Bid Security</a:t>
            </a: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66771" y="2366665"/>
            <a:ext cx="45452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Modification or Withdrawal of Bid</a:t>
            </a: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86860" y="2828330"/>
            <a:ext cx="23262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chemeClr val="bg1"/>
                </a:solidFill>
              </a:rPr>
              <a:t>Rejection of Bids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1151" y="3278798"/>
            <a:ext cx="27895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Contractor Licensing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00400" y="3278797"/>
            <a:ext cx="40991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Protest of Solicitation or Award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31136" y="990601"/>
            <a:ext cx="29514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 smtClean="0">
                <a:solidFill>
                  <a:schemeClr val="bg1"/>
                </a:solidFill>
                <a:latin typeface="Calibri"/>
              </a:rPr>
              <a:t>Bidding Requirements</a:t>
            </a:r>
            <a:endParaRPr lang="en-US" sz="2400" kern="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23359" y="1457654"/>
            <a:ext cx="13388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Addenda</a:t>
            </a: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49020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890" y="1066799"/>
            <a:ext cx="36415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Contractor Licensing</a:t>
            </a:r>
            <a:endParaRPr lang="en-US" sz="3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676400"/>
            <a:ext cx="731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Where do you check Contractor Licensing?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366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890" y="1066799"/>
            <a:ext cx="36415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Contractor Licensing</a:t>
            </a:r>
            <a:endParaRPr lang="en-US" sz="3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676400"/>
            <a:ext cx="731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Where do you check Contractor Licensing?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5400" y="2209800"/>
            <a:ext cx="6019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  <a:hlinkClick r:id="rId2"/>
              </a:rPr>
              <a:t>https://verify.LLRonline.com</a:t>
            </a:r>
            <a:endParaRPr lang="en-US" sz="2400" kern="0" dirty="0" smtClean="0">
              <a:solidFill>
                <a:srgbClr val="00B050"/>
              </a:solidFill>
              <a:latin typeface="Calibri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Contractors and Subcontractors must be licensed at the time of bidding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454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5196" y="1443335"/>
            <a:ext cx="18708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Substitutions</a:t>
            </a: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30344" y="990600"/>
            <a:ext cx="33759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Bidder’s Representations</a:t>
            </a: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1905000"/>
            <a:ext cx="525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Preparation</a:t>
            </a:r>
            <a:r>
              <a:rPr kumimoji="0" lang="en-US" sz="2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 of Bids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7163" y="2366665"/>
            <a:ext cx="16995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Bid Security</a:t>
            </a: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66771" y="2366665"/>
            <a:ext cx="45452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Modification or Withdrawal of Bid</a:t>
            </a: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86860" y="2828330"/>
            <a:ext cx="23262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chemeClr val="bg1"/>
                </a:solidFill>
              </a:rPr>
              <a:t>Rejection of Bids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1151" y="3278798"/>
            <a:ext cx="27895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Contractor Licensing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24200" y="3278797"/>
            <a:ext cx="4208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Protest of Solicitation or Award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31136" y="990601"/>
            <a:ext cx="29514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 smtClean="0">
                <a:solidFill>
                  <a:schemeClr val="bg1"/>
                </a:solidFill>
                <a:latin typeface="Calibri"/>
              </a:rPr>
              <a:t>Bidding Requirements</a:t>
            </a:r>
            <a:endParaRPr lang="en-US" sz="2400" kern="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23359" y="1457654"/>
            <a:ext cx="13388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Addenda</a:t>
            </a: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861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142999"/>
            <a:ext cx="39453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Bidding Requirements</a:t>
            </a:r>
            <a:endParaRPr lang="en-US" sz="3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1754236"/>
            <a:ext cx="563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What makes up the Bidding Requirements?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066799"/>
            <a:ext cx="55244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0000"/>
                </a:solidFill>
                <a:latin typeface="Calibri"/>
              </a:rPr>
              <a:t>Protest of Solicitation or Award</a:t>
            </a:r>
          </a:p>
        </p:txBody>
      </p:sp>
      <p:sp>
        <p:nvSpPr>
          <p:cNvPr id="3" name="Rectangle 2"/>
          <p:cNvSpPr/>
          <p:nvPr/>
        </p:nvSpPr>
        <p:spPr>
          <a:xfrm>
            <a:off x="762000" y="1676400"/>
            <a:ext cx="731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When can you protest a Solicitation or Award?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415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90600"/>
            <a:ext cx="55244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0000"/>
                </a:solidFill>
                <a:latin typeface="Calibri"/>
              </a:rPr>
              <a:t>Protest of Solicitation or Award</a:t>
            </a:r>
          </a:p>
        </p:txBody>
      </p:sp>
      <p:sp>
        <p:nvSpPr>
          <p:cNvPr id="3" name="Rectangle 2"/>
          <p:cNvSpPr/>
          <p:nvPr/>
        </p:nvSpPr>
        <p:spPr>
          <a:xfrm>
            <a:off x="762000" y="1600201"/>
            <a:ext cx="731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When can you protest a Solicitation or Award?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2057401"/>
            <a:ext cx="6324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Any bidder who is aggrieved in connection with the solicitation can protest within 15 days of solicitation issue date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400" kern="0" dirty="0">
                <a:solidFill>
                  <a:srgbClr val="00B050"/>
                </a:solidFill>
                <a:latin typeface="Calibri"/>
              </a:rPr>
              <a:t>Any bidder who is aggrieved in </a:t>
            </a: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connection with the intended award or actual award can protest within 10 days of posting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Protests must be submitted in writing and shall set forth the grounds for the protest as well as the relief requested to the State Engineer</a:t>
            </a:r>
          </a:p>
        </p:txBody>
      </p:sp>
    </p:spTree>
    <p:extLst>
      <p:ext uri="{BB962C8B-B14F-4D97-AF65-F5344CB8AC3E}">
        <p14:creationId xmlns:p14="http://schemas.microsoft.com/office/powerpoint/2010/main" val="381006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142999"/>
            <a:ext cx="39453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Bidding Requirements</a:t>
            </a:r>
            <a:endParaRPr lang="en-US" sz="3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1754236"/>
            <a:ext cx="563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What makes up the Bidding Requirements?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00200" y="2286000"/>
            <a:ext cx="5638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The advertisement (SE-310)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Instructions to bidders (A701)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The Bid Form (SE330)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Addenda 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Notice of intent to Award (SE370)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2400" kern="0" dirty="0">
              <a:solidFill>
                <a:srgbClr val="00B05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5601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0844" y="1443335"/>
            <a:ext cx="18196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Substitutions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30344" y="990600"/>
            <a:ext cx="33759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Calibri"/>
              </a:rPr>
              <a:t>Bidder’s Representations</a:t>
            </a:r>
            <a:endParaRPr lang="en-US" sz="24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1905000"/>
            <a:ext cx="525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Preparation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 of Bids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2366665"/>
            <a:ext cx="16594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Bid Security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25345" y="2366665"/>
            <a:ext cx="44281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Modification or Withdrawal of Bid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13483" y="2828330"/>
            <a:ext cx="22797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Rejection of Bids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4394" y="3278798"/>
            <a:ext cx="27430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Contractor Licensing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00400" y="3278797"/>
            <a:ext cx="40991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Protest of Solicitation or Award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31137" y="990601"/>
            <a:ext cx="29514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 smtClean="0">
                <a:solidFill>
                  <a:schemeClr val="bg1"/>
                </a:solidFill>
                <a:latin typeface="Calibri"/>
              </a:rPr>
              <a:t>Bidding Requirements</a:t>
            </a:r>
            <a:endParaRPr lang="en-US" sz="2400" kern="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36984" y="1457654"/>
            <a:ext cx="1311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Addenda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03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142999"/>
            <a:ext cx="43300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Bidders Representations</a:t>
            </a:r>
            <a:endParaRPr lang="en-US" sz="3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1727774"/>
            <a:ext cx="6172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What does the Bidder Represent?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424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142999"/>
            <a:ext cx="43300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Bidders Representations</a:t>
            </a:r>
            <a:endParaRPr lang="en-US" sz="3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1727774"/>
            <a:ext cx="6172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What does the Bidder Represent?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00200" y="2286000"/>
            <a:ext cx="5715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The contractor has read and understands the bidding documents including all addenda and possible alternates  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The bid is made in compliance with the bidding documents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The contractor has visited the site and become familiar with the conditions</a:t>
            </a:r>
            <a:endParaRPr lang="en-US" sz="2400" kern="0" dirty="0">
              <a:solidFill>
                <a:srgbClr val="00B05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9513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5196" y="1443335"/>
            <a:ext cx="18708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Calibri"/>
              </a:rPr>
              <a:t>Substitutions</a:t>
            </a:r>
            <a:endParaRPr lang="en-US" sz="24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30344" y="990600"/>
            <a:ext cx="33759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Bidder’s Representations</a:t>
            </a: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1905000"/>
            <a:ext cx="525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Preparation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 of Bids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2366665"/>
            <a:ext cx="16594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Bid Security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25345" y="2366665"/>
            <a:ext cx="44281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Modification or Withdrawal of Bid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78217" y="2828330"/>
            <a:ext cx="2350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Rejection of Bids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4394" y="3278798"/>
            <a:ext cx="27430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Contractor Licensing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00400" y="3278797"/>
            <a:ext cx="40991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Protest of Solicitation or Award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31137" y="990601"/>
            <a:ext cx="29514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 smtClean="0">
                <a:solidFill>
                  <a:schemeClr val="bg1"/>
                </a:solidFill>
                <a:latin typeface="Calibri"/>
              </a:rPr>
              <a:t>Bidding Requirements</a:t>
            </a:r>
            <a:endParaRPr lang="en-US" sz="2400" kern="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36984" y="1457654"/>
            <a:ext cx="1311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Addenda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5658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142999"/>
            <a:ext cx="24286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Substitutions</a:t>
            </a:r>
            <a:endParaRPr lang="en-US" sz="3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1754236"/>
            <a:ext cx="563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When are substitutions considered?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424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3179</TotalTime>
  <Words>958</Words>
  <Application>Microsoft Office PowerPoint</Application>
  <PresentationFormat>On-screen Show (4:3)</PresentationFormat>
  <Paragraphs>187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Grid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 Budget and Control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Burdett, Clint</dc:creator>
  <cp:lastModifiedBy>L. Vaughan</cp:lastModifiedBy>
  <cp:revision>80</cp:revision>
  <dcterms:created xsi:type="dcterms:W3CDTF">2017-07-21T12:55:50Z</dcterms:created>
  <dcterms:modified xsi:type="dcterms:W3CDTF">2017-10-31T20:01:45Z</dcterms:modified>
</cp:coreProperties>
</file>