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sldIdLst>
    <p:sldId id="256" r:id="rId2"/>
    <p:sldId id="337" r:id="rId3"/>
    <p:sldId id="343" r:id="rId4"/>
    <p:sldId id="344" r:id="rId5"/>
    <p:sldId id="347" r:id="rId6"/>
    <p:sldId id="302" r:id="rId7"/>
    <p:sldId id="304" r:id="rId8"/>
    <p:sldId id="306" r:id="rId9"/>
    <p:sldId id="311" r:id="rId10"/>
    <p:sldId id="301" r:id="rId11"/>
    <p:sldId id="305" r:id="rId12"/>
    <p:sldId id="303" r:id="rId13"/>
    <p:sldId id="308" r:id="rId14"/>
    <p:sldId id="309" r:id="rId15"/>
    <p:sldId id="310" r:id="rId16"/>
    <p:sldId id="312" r:id="rId17"/>
    <p:sldId id="313" r:id="rId18"/>
    <p:sldId id="314" r:id="rId19"/>
    <p:sldId id="307" r:id="rId20"/>
    <p:sldId id="326" r:id="rId21"/>
    <p:sldId id="315" r:id="rId22"/>
    <p:sldId id="330" r:id="rId23"/>
    <p:sldId id="327" r:id="rId24"/>
    <p:sldId id="328" r:id="rId25"/>
    <p:sldId id="329" r:id="rId26"/>
    <p:sldId id="316" r:id="rId27"/>
    <p:sldId id="317" r:id="rId28"/>
    <p:sldId id="318" r:id="rId29"/>
    <p:sldId id="319" r:id="rId30"/>
    <p:sldId id="322" r:id="rId31"/>
    <p:sldId id="321" r:id="rId32"/>
    <p:sldId id="320" r:id="rId33"/>
    <p:sldId id="323" r:id="rId34"/>
    <p:sldId id="341" r:id="rId35"/>
    <p:sldId id="340" r:id="rId36"/>
    <p:sldId id="325" r:id="rId37"/>
    <p:sldId id="324" r:id="rId38"/>
    <p:sldId id="331" r:id="rId39"/>
    <p:sldId id="334" r:id="rId40"/>
    <p:sldId id="333" r:id="rId41"/>
    <p:sldId id="332" r:id="rId42"/>
    <p:sldId id="339" r:id="rId43"/>
    <p:sldId id="345" r:id="rId44"/>
    <p:sldId id="346" r:id="rId45"/>
    <p:sldId id="335" r:id="rId46"/>
    <p:sldId id="33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6CB6-C388-47A0-8A1C-31C4DDA6BF5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7688-5B8D-40AA-9DAA-C5F9218DC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924800" y="746233"/>
            <a:ext cx="1219200" cy="5514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9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512B5F-0086-4D12-AA97-A4D6C07012A8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12" name="Slide Number Placeholder 26"/>
          <p:cNvSpPr txBox="1">
            <a:spLocks/>
          </p:cNvSpPr>
          <p:nvPr userDrawn="1"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E6B71A-1723-4475-92DF-67EE3AFA7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5065184" y="2923286"/>
            <a:ext cx="685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cap="all" spc="2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Building occupancy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cap="all" spc="2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 Construction type</a:t>
            </a:r>
            <a:r>
              <a:rPr lang="en-US" sz="3400" cap="all" spc="200" dirty="0">
                <a:solidFill>
                  <a:prstClr val="white"/>
                </a:solidFill>
                <a:latin typeface="Franklin Gothic Medium"/>
                <a:cs typeface="Arial" charset="0"/>
              </a:rPr>
              <a:t>		</a:t>
            </a:r>
            <a:endParaRPr lang="en-US" sz="3400" b="1" dirty="0">
              <a:solidFill>
                <a:srgbClr val="92D05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510790" y="59326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0" cap="none" spc="200" dirty="0">
              <a:solidFill>
                <a:srgbClr val="204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8166005" y="-238528"/>
            <a:ext cx="736782" cy="12192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8145915" y="-988526"/>
            <a:ext cx="707886" cy="281228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400" b="1" dirty="0">
                <a:solidFill>
                  <a:prstClr val="white"/>
                </a:solidFill>
                <a:latin typeface="Calibri"/>
                <a:cs typeface="Arial" charset="0"/>
              </a:rPr>
              <a:t>IBC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396C55-2623-7605-8EF3-396E3AD5D865}"/>
              </a:ext>
            </a:extLst>
          </p:cNvPr>
          <p:cNvSpPr/>
          <p:nvPr userDrawn="1"/>
        </p:nvSpPr>
        <p:spPr>
          <a:xfrm rot="16200000">
            <a:off x="4424292" y="3360105"/>
            <a:ext cx="600212" cy="6400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2D2421ED-D21D-A8C6-7E5C-A42D30FCB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" y="6260397"/>
            <a:ext cx="5945528" cy="5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85D2E-FD02-5CBD-1845-FAE3C57DA776}"/>
              </a:ext>
            </a:extLst>
          </p:cNvPr>
          <p:cNvSpPr/>
          <p:nvPr userDrawn="1"/>
        </p:nvSpPr>
        <p:spPr>
          <a:xfrm rot="5400000">
            <a:off x="8240845" y="5944349"/>
            <a:ext cx="606981" cy="1239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512B5F-0086-4D12-AA97-A4D6C07012A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E6B71A-1723-4475-92DF-67EE3AFA75D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s.iccsafe.org/lookup/IBCComm2021P1_Ch29_Sec2902.1.2/2503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152400" y="152400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UNDERSTANDING THE BUILDING CODE AS IT RELATES TO YOUR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05058-3CD9-62C0-3803-3F6CE3589DD0}"/>
              </a:ext>
            </a:extLst>
          </p:cNvPr>
          <p:cNvSpPr/>
          <p:nvPr/>
        </p:nvSpPr>
        <p:spPr>
          <a:xfrm>
            <a:off x="457200" y="36576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Ink Free" panose="03080402000500000000" pitchFamily="66" charset="0"/>
                <a:cs typeface="Arial" charset="0"/>
              </a:rPr>
              <a:t>Clint Burdett, AIA</a:t>
            </a:r>
          </a:p>
          <a:p>
            <a:pPr algn="ctr">
              <a:defRPr/>
            </a:pPr>
            <a:r>
              <a:rPr lang="en-US" sz="3600" b="1" dirty="0">
                <a:latin typeface="Ink Free" panose="03080402000500000000" pitchFamily="66" charset="0"/>
                <a:cs typeface="Arial" charset="0"/>
              </a:rPr>
              <a:t>OSE Project Manager</a:t>
            </a:r>
          </a:p>
          <a:p>
            <a:pPr algn="ctr">
              <a:defRPr/>
            </a:pPr>
            <a:r>
              <a:rPr lang="en-US" sz="3600" b="1" dirty="0">
                <a:latin typeface="Ink Free" panose="03080402000500000000" pitchFamily="66" charset="0"/>
                <a:cs typeface="Arial" charset="0"/>
              </a:rPr>
              <a:t>Office of State Engineer</a:t>
            </a:r>
          </a:p>
        </p:txBody>
      </p:sp>
    </p:spTree>
    <p:extLst>
      <p:ext uri="{BB962C8B-B14F-4D97-AF65-F5344CB8AC3E}">
        <p14:creationId xmlns:p14="http://schemas.microsoft.com/office/powerpoint/2010/main" val="21734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8702510" cy="691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OCCUPANCY CLASSIFICATION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Occupancy is your project?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Assembly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Business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Educational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Factory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High Hazard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Institutional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Mercantile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Residential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Storage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Calibri"/>
                <a:cs typeface="Arial" charset="0"/>
              </a:rPr>
              <a:t>Utility</a:t>
            </a: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695BA-EF22-F0D2-9E37-59EB79FC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5" y="381000"/>
            <a:ext cx="3200400" cy="308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300C9-932A-CE15-DF19-7DA6E9A4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2714627" cy="33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695BA-EF22-F0D2-9E37-59EB79FC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5" y="381000"/>
            <a:ext cx="3200400" cy="308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300C9-932A-CE15-DF19-7DA6E9A4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2714627" cy="33899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72845-44AA-7CA7-1767-56C26FE61BFE}"/>
              </a:ext>
            </a:extLst>
          </p:cNvPr>
          <p:cNvSpPr/>
          <p:nvPr/>
        </p:nvSpPr>
        <p:spPr>
          <a:xfrm>
            <a:off x="228600" y="3849083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12,000 SQ.FT.</a:t>
            </a:r>
          </a:p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300 OCC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F858-3AC0-45E8-A84F-7C628025805D}"/>
              </a:ext>
            </a:extLst>
          </p:cNvPr>
          <p:cNvSpPr/>
          <p:nvPr/>
        </p:nvSpPr>
        <p:spPr>
          <a:xfrm>
            <a:off x="4038600" y="152401"/>
            <a:ext cx="373380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ASSEMBLY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GROUP A-3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TYPE V-B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9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958D8-AB7F-7E43-5228-66E54598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25539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22300-CFFA-CA7B-6A0F-031E0A05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26" y="3505200"/>
            <a:ext cx="364994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72845-44AA-7CA7-1767-56C26FE61BFE}"/>
              </a:ext>
            </a:extLst>
          </p:cNvPr>
          <p:cNvSpPr/>
          <p:nvPr/>
        </p:nvSpPr>
        <p:spPr>
          <a:xfrm>
            <a:off x="228600" y="3849083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12,000 SQ.FT.</a:t>
            </a:r>
          </a:p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9,000 SQ.FT.</a:t>
            </a:r>
          </a:p>
          <a:p>
            <a:pPr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BF858-3AC0-45E8-A84F-7C628025805D}"/>
              </a:ext>
            </a:extLst>
          </p:cNvPr>
          <p:cNvSpPr/>
          <p:nvPr/>
        </p:nvSpPr>
        <p:spPr>
          <a:xfrm>
            <a:off x="3975847" y="21025"/>
            <a:ext cx="41148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CONVENIENCE STORE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MERCANTILE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GROUP M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TYPE V-B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00A6B-650A-A27C-255A-E223B5099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25539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C6C1-2921-62BB-4E17-3D9B99C2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26" y="3505200"/>
            <a:ext cx="364994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5B175-9AD9-3887-22FE-0B1EDF54C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1"/>
            <a:ext cx="3858366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61C7E-BDD0-E958-8155-C600EBD6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34" y="3706714"/>
            <a:ext cx="3858366" cy="21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5B175-9AD9-3887-22FE-0B1EDF54C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1"/>
            <a:ext cx="3858366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61C7E-BDD0-E958-8155-C600EBD6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34" y="3706714"/>
            <a:ext cx="3858366" cy="2160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049A11-95BA-9B03-98BB-25D485777C25}"/>
              </a:ext>
            </a:extLst>
          </p:cNvPr>
          <p:cNvSpPr/>
          <p:nvPr/>
        </p:nvSpPr>
        <p:spPr>
          <a:xfrm>
            <a:off x="4419600" y="381001"/>
            <a:ext cx="3733800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RETAIL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MERCANTILE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GROUP M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TYPE II-B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C1194-FA0D-207B-C5F3-FA3CE7FD9576}"/>
              </a:ext>
            </a:extLst>
          </p:cNvPr>
          <p:cNvSpPr/>
          <p:nvPr/>
        </p:nvSpPr>
        <p:spPr>
          <a:xfrm>
            <a:off x="228600" y="3849083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12,000 SQ.FT.</a:t>
            </a:r>
          </a:p>
          <a:p>
            <a:pPr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12,500 SQ.FT.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9C345-398F-0DA6-6BA8-4D66890B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946072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C15F1-19A3-34C7-FE53-ADF69AD6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28" y="3429000"/>
            <a:ext cx="368219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9C345-398F-0DA6-6BA8-4D66890B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946072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C15F1-19A3-34C7-FE53-ADF69AD6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28" y="3429000"/>
            <a:ext cx="3682198" cy="2419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55F111-3D60-8E30-3082-423A319D0E84}"/>
              </a:ext>
            </a:extLst>
          </p:cNvPr>
          <p:cNvSpPr/>
          <p:nvPr/>
        </p:nvSpPr>
        <p:spPr>
          <a:xfrm>
            <a:off x="4419600" y="381001"/>
            <a:ext cx="373380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BUSINESS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GROUP B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TYPE II-B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563C92-D651-576F-EA72-F5C07709546F}"/>
              </a:ext>
            </a:extLst>
          </p:cNvPr>
          <p:cNvSpPr/>
          <p:nvPr/>
        </p:nvSpPr>
        <p:spPr>
          <a:xfrm>
            <a:off x="165100" y="3276600"/>
            <a:ext cx="3733800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V-B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9,000 SQ.FT.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II-B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23,000 SQ.FT.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MIXED USE &amp; OCCUPANCY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is your project?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Higher Education above the 12</a:t>
            </a:r>
            <a:r>
              <a:rPr lang="en-US" sz="3200" b="1" baseline="30000" dirty="0">
                <a:latin typeface="Calibri"/>
                <a:cs typeface="Arial" charset="0"/>
              </a:rPr>
              <a:t>th</a:t>
            </a:r>
            <a:r>
              <a:rPr lang="en-US" sz="3200" b="1" dirty="0">
                <a:latin typeface="Calibri"/>
                <a:cs typeface="Arial" charset="0"/>
              </a:rPr>
              <a:t> grade, 20 classrooms with a 250 seat auditorium.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is the building occupancy?</a:t>
            </a:r>
          </a:p>
          <a:p>
            <a:pPr lvl="3">
              <a:defRPr/>
            </a:pP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1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1D367-3250-FEEE-4D34-6A18E96BC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318" y="3276600"/>
            <a:ext cx="3764457" cy="25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9EFE7-FE7C-8D44-FBFE-44C35A4A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549942"/>
            <a:ext cx="3734879" cy="22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MIXED USE &amp; OCCUPANCY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is your project?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Higher Education above the 12</a:t>
            </a:r>
            <a:r>
              <a:rPr lang="en-US" sz="3200" b="1" baseline="30000" dirty="0">
                <a:latin typeface="Calibri"/>
                <a:cs typeface="Arial" charset="0"/>
              </a:rPr>
              <a:t>th</a:t>
            </a:r>
            <a:r>
              <a:rPr lang="en-US" sz="3200" b="1" dirty="0">
                <a:latin typeface="Calibri"/>
                <a:cs typeface="Arial" charset="0"/>
              </a:rPr>
              <a:t> grade, 20 classrooms with a 250 seat auditorium.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is the building occupancy?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The building will have a mixed use occupancy Group B &amp; Group A-3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4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Knowing the code and the law and how it can affect your project.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Why would a Major Facility Project be designed under 10,000 sq. ft.?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1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Knowing the code and the law and how it can affect your project.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Why would a Major Facility Project be designed under 10,000 sq. ft.?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Any Major Facility Project larger than 10,000 gross sq. ft. shall be designed, constructed and certified as LEED or Green Globes. 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4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Construction Type</a:t>
            </a:r>
          </a:p>
          <a:p>
            <a:pPr lvl="3">
              <a:defRPr/>
            </a:pP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F51B5-FCA6-3981-EAFA-D01942C5131E}"/>
              </a:ext>
            </a:extLst>
          </p:cNvPr>
          <p:cNvSpPr/>
          <p:nvPr/>
        </p:nvSpPr>
        <p:spPr>
          <a:xfrm>
            <a:off x="741402" y="553186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alibri"/>
                <a:cs typeface="Arial" charset="0"/>
              </a:rPr>
              <a:t>Most expensive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023EEA-10FC-BA9E-5496-D83FCCA6C00E}"/>
              </a:ext>
            </a:extLst>
          </p:cNvPr>
          <p:cNvSpPr/>
          <p:nvPr/>
        </p:nvSpPr>
        <p:spPr>
          <a:xfrm>
            <a:off x="762000" y="3352800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Noncombustible</a:t>
            </a: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01C9CD75-ADDF-BEAE-91A0-4C8AA2DA2B13}"/>
              </a:ext>
            </a:extLst>
          </p:cNvPr>
          <p:cNvSpPr/>
          <p:nvPr/>
        </p:nvSpPr>
        <p:spPr>
          <a:xfrm>
            <a:off x="4663802" y="3266353"/>
            <a:ext cx="1466614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F98D-C1D2-2923-59F9-15C54593A7DF}"/>
              </a:ext>
            </a:extLst>
          </p:cNvPr>
          <p:cNvSpPr/>
          <p:nvPr/>
        </p:nvSpPr>
        <p:spPr>
          <a:xfrm>
            <a:off x="6575630" y="533305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Least expensive</a:t>
            </a: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C313C054-3C03-A7BC-14EE-0D5282BE555B}"/>
              </a:ext>
            </a:extLst>
          </p:cNvPr>
          <p:cNvSpPr/>
          <p:nvPr/>
        </p:nvSpPr>
        <p:spPr>
          <a:xfrm>
            <a:off x="6172200" y="3266353"/>
            <a:ext cx="1447800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4">
            <a:extLst>
              <a:ext uri="{FF2B5EF4-FFF2-40B4-BE49-F238E27FC236}">
                <a16:creationId xmlns:a16="http://schemas.microsoft.com/office/drawing/2014/main" id="{5B17433D-B58A-5F36-E840-7C12AEBFCCA2}"/>
              </a:ext>
            </a:extLst>
          </p:cNvPr>
          <p:cNvSpPr/>
          <p:nvPr/>
        </p:nvSpPr>
        <p:spPr>
          <a:xfrm>
            <a:off x="381000" y="3254332"/>
            <a:ext cx="1440397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4D12E7-5398-8BC7-BAF8-ED7CB350EA4C}"/>
              </a:ext>
            </a:extLst>
          </p:cNvPr>
          <p:cNvSpPr/>
          <p:nvPr/>
        </p:nvSpPr>
        <p:spPr>
          <a:xfrm rot="5400000">
            <a:off x="877814" y="2986451"/>
            <a:ext cx="553998" cy="9906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</a:t>
            </a:r>
          </a:p>
        </p:txBody>
      </p:sp>
      <p:sp>
        <p:nvSpPr>
          <p:cNvPr id="21" name="Chevron 4">
            <a:extLst>
              <a:ext uri="{FF2B5EF4-FFF2-40B4-BE49-F238E27FC236}">
                <a16:creationId xmlns:a16="http://schemas.microsoft.com/office/drawing/2014/main" id="{0F410B17-5D75-6B9F-206A-F2CCF33C929C}"/>
              </a:ext>
            </a:extLst>
          </p:cNvPr>
          <p:cNvSpPr/>
          <p:nvPr/>
        </p:nvSpPr>
        <p:spPr>
          <a:xfrm>
            <a:off x="1813369" y="3250705"/>
            <a:ext cx="1440397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10">
            <a:extLst>
              <a:ext uri="{FF2B5EF4-FFF2-40B4-BE49-F238E27FC236}">
                <a16:creationId xmlns:a16="http://schemas.microsoft.com/office/drawing/2014/main" id="{472BF18E-B8DB-443D-47E5-85267C62B6F9}"/>
              </a:ext>
            </a:extLst>
          </p:cNvPr>
          <p:cNvSpPr/>
          <p:nvPr/>
        </p:nvSpPr>
        <p:spPr>
          <a:xfrm>
            <a:off x="3242162" y="3254332"/>
            <a:ext cx="1450885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536F71-E0A0-0917-D9F5-DEBFA73BC6B9}"/>
              </a:ext>
            </a:extLst>
          </p:cNvPr>
          <p:cNvSpPr/>
          <p:nvPr/>
        </p:nvSpPr>
        <p:spPr>
          <a:xfrm rot="5400000">
            <a:off x="2371877" y="2928492"/>
            <a:ext cx="553998" cy="11326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68AE06-F3C4-CA5B-C6BF-49C6BC99DAD5}"/>
              </a:ext>
            </a:extLst>
          </p:cNvPr>
          <p:cNvSpPr/>
          <p:nvPr/>
        </p:nvSpPr>
        <p:spPr>
          <a:xfrm rot="5400000">
            <a:off x="3745044" y="2931525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III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66D57-3651-3E75-EE35-A1B37C0ECD4F}"/>
              </a:ext>
            </a:extLst>
          </p:cNvPr>
          <p:cNvSpPr/>
          <p:nvPr/>
        </p:nvSpPr>
        <p:spPr>
          <a:xfrm rot="5400000">
            <a:off x="5155624" y="2939290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6D451-7FD2-6D49-9FC7-C25A7AC106F8}"/>
              </a:ext>
            </a:extLst>
          </p:cNvPr>
          <p:cNvSpPr/>
          <p:nvPr/>
        </p:nvSpPr>
        <p:spPr>
          <a:xfrm rot="5400000">
            <a:off x="6704601" y="2964172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7D0FEC-2D66-6F4C-EB55-8EFA3F5A4001}"/>
              </a:ext>
            </a:extLst>
          </p:cNvPr>
          <p:cNvSpPr/>
          <p:nvPr/>
        </p:nvSpPr>
        <p:spPr>
          <a:xfrm>
            <a:off x="2161574" y="3352800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Noncombustible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F30DD-8C9C-C53C-7BCA-F7E796962167}"/>
              </a:ext>
            </a:extLst>
          </p:cNvPr>
          <p:cNvSpPr/>
          <p:nvPr/>
        </p:nvSpPr>
        <p:spPr>
          <a:xfrm>
            <a:off x="3647301" y="3365500"/>
            <a:ext cx="923330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Noncombustible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&amp; combustible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51513-8583-EFC6-2A7C-CC0C12DD7D06}"/>
              </a:ext>
            </a:extLst>
          </p:cNvPr>
          <p:cNvSpPr/>
          <p:nvPr/>
        </p:nvSpPr>
        <p:spPr>
          <a:xfrm>
            <a:off x="5155624" y="3386667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Mass Timber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AC823EF-FD9A-62CA-B376-FD24E4931566}"/>
              </a:ext>
            </a:extLst>
          </p:cNvPr>
          <p:cNvSpPr/>
          <p:nvPr/>
        </p:nvSpPr>
        <p:spPr>
          <a:xfrm rot="10800000">
            <a:off x="3091304" y="1885655"/>
            <a:ext cx="1752600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2F9C49-C5DE-B634-9445-676DC2866F80}"/>
              </a:ext>
            </a:extLst>
          </p:cNvPr>
          <p:cNvSpPr/>
          <p:nvPr/>
        </p:nvSpPr>
        <p:spPr>
          <a:xfrm>
            <a:off x="6415563" y="3352800"/>
            <a:ext cx="923330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Noncombustible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&amp; combustible</a:t>
            </a:r>
          </a:p>
        </p:txBody>
      </p:sp>
    </p:spTree>
    <p:extLst>
      <p:ext uri="{BB962C8B-B14F-4D97-AF65-F5344CB8AC3E}">
        <p14:creationId xmlns:p14="http://schemas.microsoft.com/office/powerpoint/2010/main" val="42746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199"/>
            <a:ext cx="79248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Business sprinkled unprotected</a:t>
            </a:r>
          </a:p>
          <a:p>
            <a:pPr lvl="3">
              <a:defRPr/>
            </a:pP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F51B5-FCA6-3981-EAFA-D01942C5131E}"/>
              </a:ext>
            </a:extLst>
          </p:cNvPr>
          <p:cNvSpPr/>
          <p:nvPr/>
        </p:nvSpPr>
        <p:spPr>
          <a:xfrm>
            <a:off x="741402" y="553186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alibri"/>
                <a:cs typeface="Arial" charset="0"/>
              </a:rPr>
              <a:t>12 stories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023EEA-10FC-BA9E-5496-D83FCCA6C00E}"/>
              </a:ext>
            </a:extLst>
          </p:cNvPr>
          <p:cNvSpPr/>
          <p:nvPr/>
        </p:nvSpPr>
        <p:spPr>
          <a:xfrm>
            <a:off x="762000" y="2967966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UL sq. ft.</a:t>
            </a: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01C9CD75-ADDF-BEAE-91A0-4C8AA2DA2B13}"/>
              </a:ext>
            </a:extLst>
          </p:cNvPr>
          <p:cNvSpPr/>
          <p:nvPr/>
        </p:nvSpPr>
        <p:spPr>
          <a:xfrm>
            <a:off x="4663802" y="3266353"/>
            <a:ext cx="1466614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F98D-C1D2-2923-59F9-15C54593A7DF}"/>
              </a:ext>
            </a:extLst>
          </p:cNvPr>
          <p:cNvSpPr/>
          <p:nvPr/>
        </p:nvSpPr>
        <p:spPr>
          <a:xfrm>
            <a:off x="6575630" y="533305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3 stories</a:t>
            </a: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C313C054-3C03-A7BC-14EE-0D5282BE555B}"/>
              </a:ext>
            </a:extLst>
          </p:cNvPr>
          <p:cNvSpPr/>
          <p:nvPr/>
        </p:nvSpPr>
        <p:spPr>
          <a:xfrm>
            <a:off x="6172200" y="3266353"/>
            <a:ext cx="1447800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4">
            <a:extLst>
              <a:ext uri="{FF2B5EF4-FFF2-40B4-BE49-F238E27FC236}">
                <a16:creationId xmlns:a16="http://schemas.microsoft.com/office/drawing/2014/main" id="{5B17433D-B58A-5F36-E840-7C12AEBFCCA2}"/>
              </a:ext>
            </a:extLst>
          </p:cNvPr>
          <p:cNvSpPr/>
          <p:nvPr/>
        </p:nvSpPr>
        <p:spPr>
          <a:xfrm>
            <a:off x="381000" y="3254332"/>
            <a:ext cx="1440397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4D12E7-5398-8BC7-BAF8-ED7CB350EA4C}"/>
              </a:ext>
            </a:extLst>
          </p:cNvPr>
          <p:cNvSpPr/>
          <p:nvPr/>
        </p:nvSpPr>
        <p:spPr>
          <a:xfrm rot="5400000">
            <a:off x="877814" y="2986451"/>
            <a:ext cx="553998" cy="9906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</a:t>
            </a:r>
          </a:p>
        </p:txBody>
      </p:sp>
      <p:sp>
        <p:nvSpPr>
          <p:cNvPr id="21" name="Chevron 4">
            <a:extLst>
              <a:ext uri="{FF2B5EF4-FFF2-40B4-BE49-F238E27FC236}">
                <a16:creationId xmlns:a16="http://schemas.microsoft.com/office/drawing/2014/main" id="{0F410B17-5D75-6B9F-206A-F2CCF33C929C}"/>
              </a:ext>
            </a:extLst>
          </p:cNvPr>
          <p:cNvSpPr/>
          <p:nvPr/>
        </p:nvSpPr>
        <p:spPr>
          <a:xfrm>
            <a:off x="1813369" y="3250705"/>
            <a:ext cx="1440397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10">
            <a:extLst>
              <a:ext uri="{FF2B5EF4-FFF2-40B4-BE49-F238E27FC236}">
                <a16:creationId xmlns:a16="http://schemas.microsoft.com/office/drawing/2014/main" id="{472BF18E-B8DB-443D-47E5-85267C62B6F9}"/>
              </a:ext>
            </a:extLst>
          </p:cNvPr>
          <p:cNvSpPr/>
          <p:nvPr/>
        </p:nvSpPr>
        <p:spPr>
          <a:xfrm>
            <a:off x="3242162" y="3254332"/>
            <a:ext cx="1450885" cy="484632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536F71-E0A0-0917-D9F5-DEBFA73BC6B9}"/>
              </a:ext>
            </a:extLst>
          </p:cNvPr>
          <p:cNvSpPr/>
          <p:nvPr/>
        </p:nvSpPr>
        <p:spPr>
          <a:xfrm rot="5400000">
            <a:off x="2371877" y="2928492"/>
            <a:ext cx="553998" cy="11326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68AE06-F3C4-CA5B-C6BF-49C6BC99DAD5}"/>
              </a:ext>
            </a:extLst>
          </p:cNvPr>
          <p:cNvSpPr/>
          <p:nvPr/>
        </p:nvSpPr>
        <p:spPr>
          <a:xfrm rot="5400000">
            <a:off x="3745044" y="2931525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III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866D57-3651-3E75-EE35-A1B37C0ECD4F}"/>
              </a:ext>
            </a:extLst>
          </p:cNvPr>
          <p:cNvSpPr/>
          <p:nvPr/>
        </p:nvSpPr>
        <p:spPr>
          <a:xfrm rot="5400000">
            <a:off x="5155624" y="2939290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6D451-7FD2-6D49-9FC7-C25A7AC106F8}"/>
              </a:ext>
            </a:extLst>
          </p:cNvPr>
          <p:cNvSpPr/>
          <p:nvPr/>
        </p:nvSpPr>
        <p:spPr>
          <a:xfrm rot="5400000">
            <a:off x="6704601" y="2964172"/>
            <a:ext cx="553998" cy="108492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Type 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7D0FEC-2D66-6F4C-EB55-8EFA3F5A4001}"/>
              </a:ext>
            </a:extLst>
          </p:cNvPr>
          <p:cNvSpPr/>
          <p:nvPr/>
        </p:nvSpPr>
        <p:spPr>
          <a:xfrm>
            <a:off x="2161574" y="2967966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Calibri"/>
                <a:cs typeface="Arial" charset="0"/>
              </a:rPr>
              <a:t>69,000 sq. ft.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F30DD-8C9C-C53C-7BCA-F7E796962167}"/>
              </a:ext>
            </a:extLst>
          </p:cNvPr>
          <p:cNvSpPr/>
          <p:nvPr/>
        </p:nvSpPr>
        <p:spPr>
          <a:xfrm>
            <a:off x="3647301" y="2980666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57,000 sq. ft.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51513-8583-EFC6-2A7C-CC0C12DD7D06}"/>
              </a:ext>
            </a:extLst>
          </p:cNvPr>
          <p:cNvSpPr/>
          <p:nvPr/>
        </p:nvSpPr>
        <p:spPr>
          <a:xfrm>
            <a:off x="5155624" y="3001833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108,000 sq. ft.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2F9C49-C5DE-B634-9445-676DC2866F80}"/>
              </a:ext>
            </a:extLst>
          </p:cNvPr>
          <p:cNvSpPr/>
          <p:nvPr/>
        </p:nvSpPr>
        <p:spPr>
          <a:xfrm>
            <a:off x="6415563" y="2967435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27,000 sq. Ft.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765B7-E4F9-FCFE-6B76-B2ECEC50D2A5}"/>
              </a:ext>
            </a:extLst>
          </p:cNvPr>
          <p:cNvSpPr/>
          <p:nvPr/>
        </p:nvSpPr>
        <p:spPr>
          <a:xfrm>
            <a:off x="5053958" y="521932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6 stories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F416E-6713-B577-67AF-8D340EBFFDB6}"/>
              </a:ext>
            </a:extLst>
          </p:cNvPr>
          <p:cNvSpPr/>
          <p:nvPr/>
        </p:nvSpPr>
        <p:spPr>
          <a:xfrm>
            <a:off x="3676759" y="500052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Arial" charset="0"/>
              </a:rPr>
              <a:t>4 stories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D5643-5B54-4D40-1AA0-8F8347B4BD41}"/>
              </a:ext>
            </a:extLst>
          </p:cNvPr>
          <p:cNvSpPr/>
          <p:nvPr/>
        </p:nvSpPr>
        <p:spPr>
          <a:xfrm>
            <a:off x="2263074" y="500052"/>
            <a:ext cx="553998" cy="27131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Calibri"/>
                <a:cs typeface="Arial" charset="0"/>
              </a:rPr>
              <a:t>4 stories</a:t>
            </a:r>
          </a:p>
        </p:txBody>
      </p:sp>
    </p:spTree>
    <p:extLst>
      <p:ext uri="{BB962C8B-B14F-4D97-AF65-F5344CB8AC3E}">
        <p14:creationId xmlns:p14="http://schemas.microsoft.com/office/powerpoint/2010/main" val="91376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Number of Exits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occupant load requires 3 exits or even 4 exits?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2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Number of Exits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occupant load requires 3 exits or even 4 exits?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3 exits are required with an occupant load over 500.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8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Number of Exits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What occupant load requires 3 exits or even 4 exits?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3 exits are required with an occupant load over 500.</a:t>
            </a:r>
          </a:p>
          <a:p>
            <a:pPr marL="1828800" lvl="3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4 exits are required with an occupant load over 1000.</a:t>
            </a:r>
            <a:endParaRPr lang="en-US" sz="3600" b="1" dirty="0">
              <a:solidFill>
                <a:srgbClr val="FFC000"/>
              </a:solidFill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9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Commentary Figure 1006.3.3">
            <a:extLst>
              <a:ext uri="{FF2B5EF4-FFF2-40B4-BE49-F238E27FC236}">
                <a16:creationId xmlns:a16="http://schemas.microsoft.com/office/drawing/2014/main" id="{6540763F-EC44-319D-4C57-203CDDAC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8726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95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Atriums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An atrium is a space within a building that extends vertically and connects two or more stories?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does an Atrium require smoke control?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7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152400" y="152400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  <a:latin typeface="Calibri"/>
                <a:cs typeface="Arial" charset="0"/>
              </a:rPr>
              <a:t>What is one of the most important roles of the A/E?</a:t>
            </a:r>
          </a:p>
          <a:p>
            <a:pPr>
              <a:defRPr/>
            </a:pPr>
            <a:r>
              <a:rPr lang="en-US" sz="4000" b="1" dirty="0">
                <a:latin typeface="Calibri"/>
                <a:cs typeface="Arial" charset="0"/>
              </a:rPr>
              <a:t> </a:t>
            </a: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  <a:latin typeface="Calibri"/>
              <a:cs typeface="Arial" charset="0"/>
            </a:endParaRPr>
          </a:p>
          <a:p>
            <a:pPr>
              <a:defRPr/>
            </a:pPr>
            <a:endParaRPr lang="en-US" sz="4400" b="1" dirty="0">
              <a:solidFill>
                <a:srgbClr val="FFC000"/>
              </a:solidFill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1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3074" name="Picture 2" descr="Atrium Design Considerations | NFPA | NFPA">
            <a:extLst>
              <a:ext uri="{FF2B5EF4-FFF2-40B4-BE49-F238E27FC236}">
                <a16:creationId xmlns:a16="http://schemas.microsoft.com/office/drawing/2014/main" id="{D2302D10-9A6E-C2E9-91B3-C1D7514B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981200"/>
            <a:ext cx="5181598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0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Atriums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An atrium is a space within a building that extends vertically and connects two or more stories?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does an Atrium require smoke control?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Smoke control is required when 3 or more stories are connected. 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5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2050" name="Picture 2" descr="FIGURE">
            <a:extLst>
              <a:ext uri="{FF2B5EF4-FFF2-40B4-BE49-F238E27FC236}">
                <a16:creationId xmlns:a16="http://schemas.microsoft.com/office/drawing/2014/main" id="{9C34AFBE-1A41-8D7B-F61B-A97FABD8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2635"/>
            <a:ext cx="679132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34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-76200" y="-76200"/>
            <a:ext cx="8001000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Standpipe Systems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is a standpipe system required?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4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-76200" y="-76200"/>
            <a:ext cx="8001000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Standpipe Systems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is a standpipe system required?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A standpipe system is required when the floor level of the highest story is located more than 30 feet above the lowest level of Fire Department access.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4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High Rise Building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 building with an occupied floor located higher than 75 feet.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Where are the measurements taken from to achieve the 75 feet?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High Rise Building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 building with an occupied floor located higher than 75 feet.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Where are the measurements taken from to achieve the 75 feet?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The measurement is from the lowest level of fire department vehicle access to the floor of the occupied level.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72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4098" name="Picture 2" descr="FIGURE">
            <a:extLst>
              <a:ext uri="{FF2B5EF4-FFF2-40B4-BE49-F238E27FC236}">
                <a16:creationId xmlns:a16="http://schemas.microsoft.com/office/drawing/2014/main" id="{78B67A8A-29D9-05E6-5C89-AFFACCA6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3" y="1371600"/>
            <a:ext cx="6947248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37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Small buildings and tenant spaces/small assembly spaces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 building or tenant space/room or space that is used for assembly purposes with an occupant load of less than 50 persons or less than 750 sq. ft. shall be considered as a Group B occupancy.</a:t>
            </a:r>
          </a:p>
          <a:p>
            <a:pPr lvl="1">
              <a:defRPr/>
            </a:pPr>
            <a:r>
              <a:rPr lang="en-US" sz="3200" b="1" dirty="0">
                <a:latin typeface="Calibri"/>
                <a:cs typeface="Arial" charset="0"/>
              </a:rPr>
              <a:t>	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98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5122" name="Picture 2" descr="FIGURE">
            <a:extLst>
              <a:ext uri="{FF2B5EF4-FFF2-40B4-BE49-F238E27FC236}">
                <a16:creationId xmlns:a16="http://schemas.microsoft.com/office/drawing/2014/main" id="{465B07ED-65F4-C498-0EF1-D77AA0E6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5" y="762000"/>
            <a:ext cx="664609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4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152400" y="1524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  <a:latin typeface="Calibri"/>
                <a:cs typeface="Arial" charset="0"/>
              </a:rPr>
              <a:t>What is one of the most important roles of the A/E?</a:t>
            </a:r>
          </a:p>
          <a:p>
            <a:pPr>
              <a:defRPr/>
            </a:pPr>
            <a:r>
              <a:rPr lang="en-US" sz="4000" b="1" dirty="0">
                <a:latin typeface="Calibri"/>
                <a:cs typeface="Arial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4000" b="1" dirty="0">
                <a:latin typeface="Calibri"/>
                <a:cs typeface="Arial" charset="0"/>
              </a:rPr>
              <a:t>	To protect the life safety and 	wellbeing of the occupants of 	the building or facility.</a:t>
            </a: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  <a:latin typeface="Calibri"/>
              <a:cs typeface="Arial" charset="0"/>
            </a:endParaRPr>
          </a:p>
          <a:p>
            <a:pPr>
              <a:defRPr/>
            </a:pPr>
            <a:endParaRPr lang="en-US" sz="4400" b="1" dirty="0">
              <a:solidFill>
                <a:srgbClr val="FFC000"/>
              </a:solidFill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69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Posting of the Occupant load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At what point in a room or space should you post a sign stating the occupant load of the room?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51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Posting of the Occupant load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At what point in a room or space should you post a sign stating the occupant load of the room?</a:t>
            </a: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C000"/>
                </a:solidFill>
                <a:latin typeface="Calibri"/>
                <a:cs typeface="Arial" charset="0"/>
              </a:rPr>
              <a:t>Every room or space that is an assembly occupancy shall have the occupant load of the room or space posted in a conspicuous place.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When do you need two exits out of a room or space?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the occupant load is over 50 persons</a:t>
            </a: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15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5C7D6-68EF-00EC-146A-7E0B3F0F6EA4}"/>
              </a:ext>
            </a:extLst>
          </p:cNvPr>
          <p:cNvSpPr/>
          <p:nvPr/>
        </p:nvSpPr>
        <p:spPr>
          <a:xfrm>
            <a:off x="-8965" y="228600"/>
            <a:ext cx="7924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How far apart do the exit doors need to be?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1/2 the distance of the diagonal un-sprinkled and 1/3 the distance of the diagonal sprinkled </a:t>
            </a: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4641F5-DCCB-D848-A27B-380ACD9481C8}"/>
              </a:ext>
            </a:extLst>
          </p:cNvPr>
          <p:cNvSpPr/>
          <p:nvPr/>
        </p:nvSpPr>
        <p:spPr>
          <a:xfrm>
            <a:off x="0" y="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When do you need to use exit signs?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When the occupant load is over 50 persons</a:t>
            </a: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11D9F-1346-96C4-BB27-515C0F2E2CBC}"/>
              </a:ext>
            </a:extLst>
          </p:cNvPr>
          <p:cNvSpPr/>
          <p:nvPr/>
        </p:nvSpPr>
        <p:spPr>
          <a:xfrm>
            <a:off x="0" y="1938992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When can exit signs be eliminated ?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Rooms or areas with only one exit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Main exterior exit doors that are obvious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alibri"/>
                <a:cs typeface="Arial" charset="0"/>
              </a:rPr>
              <a:t>Sleeping units or dwelling units</a:t>
            </a:r>
          </a:p>
          <a:p>
            <a:pPr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0" y="-76200"/>
            <a:ext cx="78486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Separate toilet facilities</a:t>
            </a:r>
          </a:p>
          <a:p>
            <a:pPr lvl="3">
              <a:spcBef>
                <a:spcPct val="20000"/>
              </a:spcBef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CA97B-33BD-A264-352D-AF3E0DFAA7CB}"/>
              </a:ext>
            </a:extLst>
          </p:cNvPr>
          <p:cNvSpPr txBox="1"/>
          <p:nvPr/>
        </p:nvSpPr>
        <p:spPr>
          <a:xfrm>
            <a:off x="152400" y="914400"/>
            <a:ext cx="7543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  <a:latin typeface="Roboto" panose="02000000000000000000" pitchFamily="2" charset="0"/>
              </a:rPr>
              <a:t>Where plumbing fixtures are required, separate facilities shall be provided for each sex.</a:t>
            </a:r>
          </a:p>
          <a:p>
            <a:pPr algn="just"/>
            <a:r>
              <a:rPr lang="en-US" sz="2000" b="1" i="0" dirty="0">
                <a:effectLst/>
                <a:latin typeface="Roboto" panose="02000000000000000000" pitchFamily="2" charset="0"/>
              </a:rPr>
              <a:t>Exceptions:</a:t>
            </a: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Separate facilities shall not be required in structures or tenant spaces with a total 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occupant load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, including both employees and customers, of 15 or fewer.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Separate facilities shall not be required in mercantile occupancies in which the maximum 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occupant load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is 100 or fewer.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Separate facilities shall not be required in business occupancies in which the maximum 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occupant load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is 25 or fewer.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Separate facilities shall not be required to be designated by sex where single-user toilets rooms are provided in accordance with </a:t>
            </a:r>
            <a:r>
              <a:rPr lang="en-US" sz="2000" b="0" i="0" u="sng" dirty="0">
                <a:effectLst/>
                <a:latin typeface="Roboto" panose="02000000000000000000" pitchFamily="2" charset="0"/>
                <a:hlinkClick r:id="rId2"/>
              </a:rPr>
              <a:t>Section 2902.1.2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1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94557C0-2F80-A33B-B852-664796B7A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699657" cy="4223657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EC04854E-D222-BF01-3AB4-38B5CB259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30" y="990600"/>
            <a:ext cx="3367170" cy="42236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415218-C5C8-E501-0CE1-BBE89DAECBA1}"/>
              </a:ext>
            </a:extLst>
          </p:cNvPr>
          <p:cNvSpPr/>
          <p:nvPr/>
        </p:nvSpPr>
        <p:spPr>
          <a:xfrm>
            <a:off x="1143000" y="5334001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Before</a:t>
            </a: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E8E0A-9FF0-0D36-E6CE-A5C75E040AE1}"/>
              </a:ext>
            </a:extLst>
          </p:cNvPr>
          <p:cNvSpPr/>
          <p:nvPr/>
        </p:nvSpPr>
        <p:spPr>
          <a:xfrm>
            <a:off x="4869615" y="5334001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After</a:t>
            </a: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9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00A4F-8DCD-19E1-EBAA-60BD39A4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" y="262635"/>
            <a:ext cx="7849695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McDonald's Entire Burger &amp; Sandwich Menu, Ranked by Dietitians">
            <a:extLst>
              <a:ext uri="{FF2B5EF4-FFF2-40B4-BE49-F238E27FC236}">
                <a16:creationId xmlns:a16="http://schemas.microsoft.com/office/drawing/2014/main" id="{22FFE802-8A38-3A15-C287-16DDC335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753"/>
            <a:ext cx="3581400" cy="26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DD8CE-2C31-9625-FF51-BEF0F556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78" y="4038600"/>
            <a:ext cx="3597121" cy="18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McDonald's Entire Burger &amp; Sandwich Menu, Ranked by Dietitians">
            <a:extLst>
              <a:ext uri="{FF2B5EF4-FFF2-40B4-BE49-F238E27FC236}">
                <a16:creationId xmlns:a16="http://schemas.microsoft.com/office/drawing/2014/main" id="{22FFE802-8A38-3A15-C287-16DDC335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753"/>
            <a:ext cx="3581400" cy="26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DD8CE-2C31-9625-FF51-BEF0F556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78" y="4038600"/>
            <a:ext cx="3597121" cy="186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BF69F0-8877-1332-25A1-6ABF41315B3A}"/>
              </a:ext>
            </a:extLst>
          </p:cNvPr>
          <p:cNvSpPr/>
          <p:nvPr/>
        </p:nvSpPr>
        <p:spPr>
          <a:xfrm>
            <a:off x="4038600" y="152401"/>
            <a:ext cx="373380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ASSEMBLY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GROUP A-2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TYPE V-B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33165-006E-E300-20DA-CAAF58E88D4E}"/>
              </a:ext>
            </a:extLst>
          </p:cNvPr>
          <p:cNvSpPr/>
          <p:nvPr/>
        </p:nvSpPr>
        <p:spPr>
          <a:xfrm>
            <a:off x="228600" y="3849083"/>
            <a:ext cx="373380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5000 SQ.FT.</a:t>
            </a:r>
          </a:p>
          <a:p>
            <a:pPr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100 OCC</a:t>
            </a:r>
            <a:endParaRPr lang="en-US" sz="3600" b="1" dirty="0">
              <a:latin typeface="Calibri"/>
              <a:cs typeface="Arial" charset="0"/>
            </a:endParaRPr>
          </a:p>
          <a:p>
            <a:pPr marL="1828800" lvl="3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3600" b="1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152400" y="152400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WHAT ARE THE TWO BIGGEST FACTORS THAT AFFECT A BUILDING OR STRUCTURES SIZE, HEIGHT &amp; CONSTRUCTION TYPE?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7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220560-233A-4FC0-A67A-ED3D1D99CCBF}"/>
              </a:ext>
            </a:extLst>
          </p:cNvPr>
          <p:cNvSpPr/>
          <p:nvPr/>
        </p:nvSpPr>
        <p:spPr>
          <a:xfrm>
            <a:off x="152400" y="152400"/>
            <a:ext cx="731520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solidFill>
                  <a:srgbClr val="FFC000"/>
                </a:solidFill>
                <a:latin typeface="Calibri"/>
                <a:cs typeface="Arial" charset="0"/>
              </a:rPr>
              <a:t>WHAT ARE THE TWO BIGGEST FACTORS THAT AFFECT A BUILDING OR STRUCTURES SIZE, HEIGHT &amp; CONSTRUCTION TYPE?</a:t>
            </a:r>
          </a:p>
          <a:p>
            <a:pPr marL="1371600" lvl="2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Calibri"/>
                <a:cs typeface="Arial" charset="0"/>
              </a:rPr>
              <a:t>Occupancy Classification</a:t>
            </a:r>
          </a:p>
          <a:p>
            <a:pPr marL="1371600" lvl="2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Calibri"/>
                <a:cs typeface="Arial" charset="0"/>
              </a:rPr>
              <a:t>Construction Type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DBA87-1362-52E6-1C38-D8E6BEEC6BC7}"/>
              </a:ext>
            </a:extLst>
          </p:cNvPr>
          <p:cNvSpPr/>
          <p:nvPr/>
        </p:nvSpPr>
        <p:spPr>
          <a:xfrm>
            <a:off x="152400" y="-60530"/>
            <a:ext cx="67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11698</TotalTime>
  <Words>1025</Words>
  <Application>Microsoft Office PowerPoint</Application>
  <PresentationFormat>On-screen Show (4:3)</PresentationFormat>
  <Paragraphs>154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Calibri</vt:lpstr>
      <vt:lpstr>Constantia</vt:lpstr>
      <vt:lpstr>Franklin Gothic Medium</vt:lpstr>
      <vt:lpstr>Ink Free</vt:lpstr>
      <vt:lpstr>Roboto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Burdett, Clint</dc:creator>
  <cp:lastModifiedBy>clint burdett</cp:lastModifiedBy>
  <cp:revision>177</cp:revision>
  <dcterms:created xsi:type="dcterms:W3CDTF">2018-01-04T14:45:16Z</dcterms:created>
  <dcterms:modified xsi:type="dcterms:W3CDTF">2023-10-26T10:02:47Z</dcterms:modified>
</cp:coreProperties>
</file>