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390" r:id="rId2"/>
    <p:sldId id="273" r:id="rId3"/>
    <p:sldId id="338" r:id="rId4"/>
    <p:sldId id="284" r:id="rId5"/>
    <p:sldId id="288" r:id="rId6"/>
    <p:sldId id="290" r:id="rId7"/>
    <p:sldId id="330" r:id="rId8"/>
    <p:sldId id="283" r:id="rId9"/>
    <p:sldId id="339" r:id="rId10"/>
    <p:sldId id="294" r:id="rId11"/>
    <p:sldId id="293" r:id="rId12"/>
    <p:sldId id="297" r:id="rId13"/>
    <p:sldId id="296" r:id="rId14"/>
    <p:sldId id="340" r:id="rId15"/>
    <p:sldId id="301" r:id="rId16"/>
    <p:sldId id="378" r:id="rId17"/>
    <p:sldId id="386" r:id="rId18"/>
    <p:sldId id="349" r:id="rId19"/>
    <p:sldId id="351" r:id="rId20"/>
    <p:sldId id="353" r:id="rId21"/>
    <p:sldId id="402" r:id="rId22"/>
    <p:sldId id="327" r:id="rId23"/>
    <p:sldId id="397" r:id="rId24"/>
    <p:sldId id="399" r:id="rId25"/>
    <p:sldId id="324" r:id="rId26"/>
    <p:sldId id="321" r:id="rId27"/>
    <p:sldId id="318" r:id="rId28"/>
    <p:sldId id="354" r:id="rId29"/>
    <p:sldId id="341" r:id="rId30"/>
    <p:sldId id="331" r:id="rId31"/>
    <p:sldId id="342" r:id="rId32"/>
    <p:sldId id="362" r:id="rId33"/>
    <p:sldId id="401" r:id="rId34"/>
    <p:sldId id="369" r:id="rId35"/>
    <p:sldId id="363" r:id="rId36"/>
    <p:sldId id="344" r:id="rId37"/>
    <p:sldId id="370" r:id="rId38"/>
    <p:sldId id="379" r:id="rId39"/>
    <p:sldId id="398" r:id="rId40"/>
    <p:sldId id="345" r:id="rId41"/>
    <p:sldId id="364" r:id="rId42"/>
    <p:sldId id="346" r:id="rId43"/>
    <p:sldId id="373" r:id="rId44"/>
    <p:sldId id="314" r:id="rId45"/>
    <p:sldId id="315" r:id="rId46"/>
    <p:sldId id="374" r:id="rId47"/>
    <p:sldId id="308" r:id="rId48"/>
    <p:sldId id="311" r:id="rId49"/>
    <p:sldId id="348" r:id="rId50"/>
    <p:sldId id="375" r:id="rId51"/>
    <p:sldId id="355" r:id="rId52"/>
    <p:sldId id="376" r:id="rId53"/>
    <p:sldId id="357" r:id="rId54"/>
    <p:sldId id="380" r:id="rId55"/>
    <p:sldId id="381" r:id="rId56"/>
    <p:sldId id="358" r:id="rId57"/>
    <p:sldId id="382" r:id="rId58"/>
    <p:sldId id="359" r:id="rId59"/>
    <p:sldId id="383" r:id="rId60"/>
    <p:sldId id="360" r:id="rId61"/>
    <p:sldId id="384" r:id="rId62"/>
    <p:sldId id="305" r:id="rId63"/>
    <p:sldId id="393" r:id="rId64"/>
    <p:sldId id="361" r:id="rId65"/>
    <p:sldId id="368" r:id="rId6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6E2DA641-2E78-48B3-BB6A-2FABB471BB2B}">
          <p14:sldIdLst>
            <p14:sldId id="390"/>
            <p14:sldId id="273"/>
            <p14:sldId id="338"/>
            <p14:sldId id="284"/>
            <p14:sldId id="288"/>
            <p14:sldId id="290"/>
            <p14:sldId id="330"/>
            <p14:sldId id="283"/>
            <p14:sldId id="339"/>
            <p14:sldId id="294"/>
            <p14:sldId id="293"/>
            <p14:sldId id="297"/>
            <p14:sldId id="296"/>
            <p14:sldId id="340"/>
            <p14:sldId id="301"/>
            <p14:sldId id="378"/>
            <p14:sldId id="386"/>
            <p14:sldId id="349"/>
            <p14:sldId id="351"/>
            <p14:sldId id="353"/>
            <p14:sldId id="402"/>
            <p14:sldId id="327"/>
            <p14:sldId id="397"/>
            <p14:sldId id="399"/>
            <p14:sldId id="324"/>
            <p14:sldId id="321"/>
            <p14:sldId id="318"/>
            <p14:sldId id="354"/>
            <p14:sldId id="341"/>
            <p14:sldId id="331"/>
            <p14:sldId id="342"/>
            <p14:sldId id="362"/>
            <p14:sldId id="401"/>
            <p14:sldId id="369"/>
            <p14:sldId id="363"/>
            <p14:sldId id="344"/>
            <p14:sldId id="370"/>
            <p14:sldId id="379"/>
            <p14:sldId id="398"/>
            <p14:sldId id="345"/>
            <p14:sldId id="364"/>
            <p14:sldId id="346"/>
            <p14:sldId id="373"/>
            <p14:sldId id="314"/>
            <p14:sldId id="315"/>
            <p14:sldId id="374"/>
            <p14:sldId id="308"/>
            <p14:sldId id="311"/>
            <p14:sldId id="348"/>
            <p14:sldId id="375"/>
            <p14:sldId id="355"/>
            <p14:sldId id="376"/>
            <p14:sldId id="357"/>
            <p14:sldId id="380"/>
            <p14:sldId id="381"/>
            <p14:sldId id="358"/>
            <p14:sldId id="382"/>
            <p14:sldId id="359"/>
            <p14:sldId id="383"/>
            <p14:sldId id="360"/>
            <p14:sldId id="384"/>
            <p14:sldId id="305"/>
            <p14:sldId id="393"/>
            <p14:sldId id="361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360" autoAdjust="0"/>
  </p:normalViewPr>
  <p:slideViewPr>
    <p:cSldViewPr>
      <p:cViewPr varScale="1">
        <p:scale>
          <a:sx n="102" d="100"/>
          <a:sy n="102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E2CC2D-5308-4EF6-9E4D-00819D783447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AE1F3F-6D8B-4090-AFE5-5816ECF83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2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E1F3F-6D8B-4090-AFE5-5816ECF83A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E1F3F-6D8B-4090-AFE5-5816ECF83A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E1F3F-6D8B-4090-AFE5-5816ECF83A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E1F3F-6D8B-4090-AFE5-5816ECF83A4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4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E1F3F-6D8B-4090-AFE5-5816ECF83A4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2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56537" y="4867321"/>
            <a:ext cx="1524000" cy="1819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15489-4C04-CD8F-DD26-093483FCA7D0}"/>
              </a:ext>
            </a:extLst>
          </p:cNvPr>
          <p:cNvSpPr/>
          <p:nvPr userDrawn="1"/>
        </p:nvSpPr>
        <p:spPr>
          <a:xfrm>
            <a:off x="7456537" y="101628"/>
            <a:ext cx="1524000" cy="469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3463" y="101628"/>
            <a:ext cx="7221894" cy="6584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9DC6F6-480F-4F20-83D5-D2A375C54351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951E76D-2FB2-69D7-53C0-14796B740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16" y="6034261"/>
            <a:ext cx="1288242" cy="505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505B-F93F-0D52-0BAB-1F4474192EA1}"/>
              </a:ext>
            </a:extLst>
          </p:cNvPr>
          <p:cNvSpPr txBox="1"/>
          <p:nvPr userDrawn="1"/>
        </p:nvSpPr>
        <p:spPr>
          <a:xfrm>
            <a:off x="7477007" y="4867321"/>
            <a:ext cx="141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 Procurement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A9BCB-B9ED-55CF-7CA5-C626499D997F}"/>
              </a:ext>
            </a:extLst>
          </p:cNvPr>
          <p:cNvSpPr txBox="1"/>
          <p:nvPr userDrawn="1"/>
        </p:nvSpPr>
        <p:spPr>
          <a:xfrm rot="16200000">
            <a:off x="6087421" y="1937056"/>
            <a:ext cx="419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A201 –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Keystone Document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DA95C-459A-438C-A4E1-25380159CB96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9E863-A9A9-4C39-A267-85EA7C0010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A9EB-99D2-410E-8137-F433AA4CFFA5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9FE2E9-37F3-49B9-9D49-FAA05F0ED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B9AD6-7E8B-446A-910B-160D76394BBD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6FE5-647B-445E-839E-D462476587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D2DD0F-CC22-4141-8A66-9A271F756472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A1EA47-8E2E-4570-A02C-ACB607BE86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C5766-ADEA-4534-B1CC-CD8F9173D89C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2E3D-80F8-4744-A014-18B4FC31CD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9D2F3-95EC-4E9B-8B01-610A0DCF8F80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53713-35EA-4326-9AB9-DE45E2025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087A1-2D6E-451B-99CC-DA7336880435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8220D-AC36-4C49-A6A7-082C9ACAF9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359D6-681A-4269-AE4E-83DDC84AAB1F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F3797-0C27-460B-AA59-82DFAB5B2B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BC885-0F23-4ACE-9114-DF8B286C552A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B01389-307C-4744-940F-46C1DBBC2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1738D-91FF-4B36-A976-2F18B38873D6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9301A-A715-4D80-B009-979FB97A4B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128FA2-6E2B-4170-8F12-B8C12E6EA62F}" type="datetimeFigureOut">
              <a:rPr lang="en-US" smtClean="0"/>
              <a:pPr>
                <a:defRPr/>
              </a:pPr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F2772A-AE87-4813-902B-08F16E4DAE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65564-7893-D4DC-E750-0740FDA4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7" y="381000"/>
            <a:ext cx="6403103" cy="2104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435805-69B6-4378-DB21-8D955901BE1C}"/>
              </a:ext>
            </a:extLst>
          </p:cNvPr>
          <p:cNvSpPr txBox="1"/>
          <p:nvPr/>
        </p:nvSpPr>
        <p:spPr>
          <a:xfrm>
            <a:off x="622917" y="2895600"/>
            <a:ext cx="64031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Contracts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A201 –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Keystone Document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A. Ciaccia RA NCARB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OSE Facility Directors Conference</a:t>
            </a:r>
          </a:p>
        </p:txBody>
      </p:sp>
    </p:spTree>
    <p:extLst>
      <p:ext uri="{BB962C8B-B14F-4D97-AF65-F5344CB8AC3E}">
        <p14:creationId xmlns:p14="http://schemas.microsoft.com/office/powerpoint/2010/main" val="37885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35" y="1096932"/>
            <a:ext cx="4321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Owner’s Right to Stop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20152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does the owner have the right to stop work?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01752"/>
            <a:ext cx="5715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Contractor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 to correct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and/or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repeatedly fails to carry out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Work in accordance with the Contract Documents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Lapse in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coverage</a:t>
            </a:r>
            <a:endParaRPr lang="en-US" sz="20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n-US" sz="24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853AC-0190-BEC7-23E4-15E8F7577286}"/>
              </a:ext>
            </a:extLst>
          </p:cNvPr>
          <p:cNvSpPr/>
          <p:nvPr/>
        </p:nvSpPr>
        <p:spPr>
          <a:xfrm>
            <a:off x="304800" y="367499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</p:txBody>
      </p:sp>
    </p:spTree>
    <p:extLst>
      <p:ext uri="{BB962C8B-B14F-4D97-AF65-F5344CB8AC3E}">
        <p14:creationId xmlns:p14="http://schemas.microsoft.com/office/powerpoint/2010/main" val="21045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11" y="954637"/>
            <a:ext cx="7034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Right to Stop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47718-A492-23C3-ECED-AE2FCCC4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6" y="1574846"/>
            <a:ext cx="7014308" cy="1192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D1CD7-D328-0F38-DC96-28AB87E9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7" y="3021788"/>
            <a:ext cx="7014309" cy="190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E2011D-1619-E6C7-71AA-2AC7A8CFC385}"/>
              </a:ext>
            </a:extLst>
          </p:cNvPr>
          <p:cNvSpPr/>
          <p:nvPr/>
        </p:nvSpPr>
        <p:spPr>
          <a:xfrm>
            <a:off x="304800" y="367499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D55D8-C678-ACFB-6058-F34570F2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86" y="5181496"/>
            <a:ext cx="6934200" cy="12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790" y="84022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Right to Carry Out the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39544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does the owner have the right to</a:t>
            </a:r>
          </a:p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carry out the work?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990" y="2258441"/>
            <a:ext cx="5867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Contractor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neglects to carry out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in accordance with the Contract Documents and fails within a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ten-day period after receipt of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can be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reimbursed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expenses and Architect’s additional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FD69C-8A7F-B75F-7D09-0F661CD90288}"/>
              </a:ext>
            </a:extLst>
          </p:cNvPr>
          <p:cNvSpPr/>
          <p:nvPr/>
        </p:nvSpPr>
        <p:spPr>
          <a:xfrm>
            <a:off x="341790" y="223443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</p:txBody>
      </p:sp>
    </p:spTree>
    <p:extLst>
      <p:ext uri="{BB962C8B-B14F-4D97-AF65-F5344CB8AC3E}">
        <p14:creationId xmlns:p14="http://schemas.microsoft.com/office/powerpoint/2010/main" val="11503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28927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Right to Carry Out the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AFEB7-EBC1-5323-F8AB-F4A212AB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6801799" cy="20481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DF201-10DE-7DE5-223E-86071B5F4105}"/>
              </a:ext>
            </a:extLst>
          </p:cNvPr>
          <p:cNvSpPr/>
          <p:nvPr/>
        </p:nvSpPr>
        <p:spPr>
          <a:xfrm>
            <a:off x="304800" y="367499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</p:txBody>
      </p:sp>
    </p:spTree>
    <p:extLst>
      <p:ext uri="{BB962C8B-B14F-4D97-AF65-F5344CB8AC3E}">
        <p14:creationId xmlns:p14="http://schemas.microsoft.com/office/powerpoint/2010/main" val="15121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941735"/>
            <a:ext cx="6934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361048"/>
            <a:ext cx="346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16060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99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&amp; Applicable Codes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783" y="150146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contractor required to determine if the contract documents are in accordance with applicable laws and codes?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6375" y="2740287"/>
            <a:ext cx="647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contractor is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if the contract documents are in accordance with applicable laws and codes</a:t>
            </a:r>
            <a:endParaRPr lang="en-US" sz="24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contractor performs work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it to be contrary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applicable laws and codes, the contractor shall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responsibility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such work and bear the costs to correct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Architect for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clarifications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8E75B-2DF2-BA2D-363E-A924ED1B845F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</p:spTree>
    <p:extLst>
      <p:ext uri="{BB962C8B-B14F-4D97-AF65-F5344CB8AC3E}">
        <p14:creationId xmlns:p14="http://schemas.microsoft.com/office/powerpoint/2010/main" val="32351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5973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144C5-3966-F051-DF55-0C288E223C6E}"/>
              </a:ext>
            </a:extLst>
          </p:cNvPr>
          <p:cNvSpPr/>
          <p:nvPr/>
        </p:nvSpPr>
        <p:spPr>
          <a:xfrm>
            <a:off x="609600" y="1534549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are they handled?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CE9C8-8154-CB94-F360-4868CA002FB7}"/>
              </a:ext>
            </a:extLst>
          </p:cNvPr>
          <p:cNvSpPr/>
          <p:nvPr/>
        </p:nvSpPr>
        <p:spPr>
          <a:xfrm>
            <a:off x="762000" y="2021585"/>
            <a:ext cx="66294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&amp; Architect may, but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obligated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consider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full compliance with specs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is on the Contractor to show that it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or exceeds spec;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warranty;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is complete including all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costs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adjustments to the design (</a:t>
            </a:r>
            <a:r>
              <a:rPr lang="en-US" sz="2400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Architect’s services),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waives claim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added costs; meets any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requirements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 required)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to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services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A/E work; can get reimbursement from Contractor</a:t>
            </a:r>
          </a:p>
        </p:txBody>
      </p:sp>
    </p:spTree>
    <p:extLst>
      <p:ext uri="{BB962C8B-B14F-4D97-AF65-F5344CB8AC3E}">
        <p14:creationId xmlns:p14="http://schemas.microsoft.com/office/powerpoint/2010/main" val="19985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5973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144C5-3966-F051-DF55-0C288E223C6E}"/>
              </a:ext>
            </a:extLst>
          </p:cNvPr>
          <p:cNvSpPr/>
          <p:nvPr/>
        </p:nvSpPr>
        <p:spPr>
          <a:xfrm>
            <a:off x="609600" y="1534549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are they handled?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5052E-C226-7286-F17F-D5BBF190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0" y="2133600"/>
            <a:ext cx="69454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5973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144C5-3966-F051-DF55-0C288E223C6E}"/>
              </a:ext>
            </a:extLst>
          </p:cNvPr>
          <p:cNvSpPr/>
          <p:nvPr/>
        </p:nvSpPr>
        <p:spPr>
          <a:xfrm>
            <a:off x="609600" y="1479193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are they applied?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CE9C8-8154-CB94-F360-4868CA002FB7}"/>
              </a:ext>
            </a:extLst>
          </p:cNvPr>
          <p:cNvSpPr/>
          <p:nvPr/>
        </p:nvSpPr>
        <p:spPr>
          <a:xfrm>
            <a:off x="762000" y="1993946"/>
            <a:ext cx="6553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Pre-determined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amount of money for specific items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group of items) that have not yet been selected or specified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can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delay making final decisions;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finishes, equipment, hardware, etc.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can be adjusted by Change Order</a:t>
            </a:r>
            <a:endParaRPr lang="en-US" sz="1400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used as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substitute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items that typically fall under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Contingency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unforeseen conditions, hazmat, etc.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(Owner to </a:t>
            </a:r>
            <a:r>
              <a:rPr lang="en-US" sz="20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funds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project budget for potential Contingency items)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94" y="952274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5F41F-5EFB-DAEE-19BC-EA8C6265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133600"/>
            <a:ext cx="6687483" cy="236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DB1D6-CF06-5C9C-7185-38D9D7AFC0E0}"/>
              </a:ext>
            </a:extLst>
          </p:cNvPr>
          <p:cNvSpPr txBox="1"/>
          <p:nvPr/>
        </p:nvSpPr>
        <p:spPr>
          <a:xfrm>
            <a:off x="762000" y="141922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are they applied?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787330"/>
            <a:ext cx="6858000" cy="508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 by reference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              Owner-Architect, Owner-Contractor, and      Contractor-Subcontractor agreements = ‘keystone’ between the documents</a:t>
            </a:r>
          </a:p>
          <a:p>
            <a:pPr marL="342900" lvl="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forth the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rights, responsibilities and relationships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provides terms and conditions under which all will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construction process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Architect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participates in the preparation of the contract documents and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phase duties,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although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part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Owner-Contractor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en-US" sz="20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228600"/>
            <a:ext cx="601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General Conditions: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85056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144C5-3966-F051-DF55-0C288E223C6E}"/>
              </a:ext>
            </a:extLst>
          </p:cNvPr>
          <p:cNvSpPr/>
          <p:nvPr/>
        </p:nvSpPr>
        <p:spPr>
          <a:xfrm>
            <a:off x="597022" y="1508276"/>
            <a:ext cx="7099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their role and does the Owner has a say?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B10D8-DA81-336B-7932-1EC2F1833D7D}"/>
              </a:ext>
            </a:extLst>
          </p:cNvPr>
          <p:cNvSpPr/>
          <p:nvPr/>
        </p:nvSpPr>
        <p:spPr>
          <a:xfrm>
            <a:off x="762000" y="1969941"/>
            <a:ext cx="662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the Contractor,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communications given to them shall be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if given to the Contractor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practicable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award of the contract (NOIA),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notify the Owner and Architect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name and qualifications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days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receipt,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may notify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they have ‘reasonable’ objections;            no notice constitutes no objection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changed without Owner’s consent</a:t>
            </a:r>
          </a:p>
        </p:txBody>
      </p:sp>
    </p:spTree>
    <p:extLst>
      <p:ext uri="{BB962C8B-B14F-4D97-AF65-F5344CB8AC3E}">
        <p14:creationId xmlns:p14="http://schemas.microsoft.com/office/powerpoint/2010/main" val="13620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85056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0C146-A916-29E9-EA50-9375367CA3E9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144C5-3966-F051-DF55-0C288E223C6E}"/>
              </a:ext>
            </a:extLst>
          </p:cNvPr>
          <p:cNvSpPr/>
          <p:nvPr/>
        </p:nvSpPr>
        <p:spPr>
          <a:xfrm>
            <a:off x="597022" y="1508276"/>
            <a:ext cx="7099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their role and does the Owner has a say?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9F0C8-2013-A838-43EA-6EF2A0C9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2" y="2961620"/>
            <a:ext cx="6953873" cy="24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52274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Schedules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324" y="1475494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provided and how often should construction schedules be updated?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289" y="2410520"/>
            <a:ext cx="6705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Contractor shall prepare and submit a construction schedule for the work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promptly after being awarded the Contract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schedule shall be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at appropriate intervals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required by the contract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pay application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updated construction schedule, per Owner &amp; Architect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DA683-DA96-A713-6C49-B369FF55B2E0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</p:spTree>
    <p:extLst>
      <p:ext uri="{BB962C8B-B14F-4D97-AF65-F5344CB8AC3E}">
        <p14:creationId xmlns:p14="http://schemas.microsoft.com/office/powerpoint/2010/main" val="21169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52274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&amp; Submittal Schedules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324" y="1475494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provided and how often updated?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324" y="2229546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DA683-DA96-A713-6C49-B369FF55B2E0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59FBC-9A0B-E056-F23B-471292E4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" y="3473042"/>
            <a:ext cx="7014003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AD7A3-76D9-75D8-CC2B-61D3092BCA8B}"/>
              </a:ext>
            </a:extLst>
          </p:cNvPr>
          <p:cNvSpPr txBox="1"/>
          <p:nvPr/>
        </p:nvSpPr>
        <p:spPr>
          <a:xfrm>
            <a:off x="662544" y="1937159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to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current construction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submittal schedules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project</a:t>
            </a:r>
          </a:p>
        </p:txBody>
      </p:sp>
    </p:spTree>
    <p:extLst>
      <p:ext uri="{BB962C8B-B14F-4D97-AF65-F5344CB8AC3E}">
        <p14:creationId xmlns:p14="http://schemas.microsoft.com/office/powerpoint/2010/main" val="40902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52274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Workflow by PM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475494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issue ‘Notice of Intent to Award’: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DA683-DA96-A713-6C49-B369FF55B2E0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6B73C-A3F4-D410-7D17-B6782359856F}"/>
              </a:ext>
            </a:extLst>
          </p:cNvPr>
          <p:cNvSpPr/>
          <p:nvPr/>
        </p:nvSpPr>
        <p:spPr>
          <a:xfrm>
            <a:off x="811567" y="1924697"/>
            <a:ext cx="657983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review &amp; confirm </a:t>
            </a:r>
            <a:r>
              <a:rPr lang="en-US" sz="20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‘practicable’; required for O-C agreement)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initial version should be provided; must be provided when submitting pay application                                        </a:t>
            </a:r>
            <a:r>
              <a:rPr lang="en-US" sz="20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(‘promptly’ after award; by reference – 14 days)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Subcontractor listing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review and comment within required timeframe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en-US" sz="20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(‘within 14 days after posting NOIA’)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hesitate to ask for these items;       the A201 requires them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574" y="879693"/>
            <a:ext cx="6438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Drawings, Product Data and Samples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4934" y="1867987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Shop Drawings represent?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334" y="2438400"/>
            <a:ext cx="6324600" cy="373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Drawings and similar submittals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Documents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purpose is to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contractor proposes to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to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design concept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information provided in the Contract Documents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drawings are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and approved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contractor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submitting to the architect for approval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59FB-71DF-CAE1-78A0-465184F43E36}"/>
              </a:ext>
            </a:extLst>
          </p:cNvPr>
          <p:cNvSpPr/>
          <p:nvPr/>
        </p:nvSpPr>
        <p:spPr>
          <a:xfrm>
            <a:off x="292572" y="337311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</p:spTree>
    <p:extLst>
      <p:ext uri="{BB962C8B-B14F-4D97-AF65-F5344CB8AC3E}">
        <p14:creationId xmlns:p14="http://schemas.microsoft.com/office/powerpoint/2010/main" val="15309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00327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Sprinkler Shop Drawings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prepares the Fire Sprinkler Shop Drawings and how are they submitted?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08841"/>
            <a:ext cx="6629400" cy="336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a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sprinkler contractor;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shall certify the shop drawings and submit for review &amp; approval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architect’s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of record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review, approve and submit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State Fire Marshal for final review &amp; approval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review by the State Fire Marshal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(OSFM database)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OSE to approve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B6FC6-26E3-1C96-A8F0-8B8B8A9BFD8B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</p:spTree>
    <p:extLst>
      <p:ext uri="{BB962C8B-B14F-4D97-AF65-F5344CB8AC3E}">
        <p14:creationId xmlns:p14="http://schemas.microsoft.com/office/powerpoint/2010/main" val="8628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5427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7185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Indemnification?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981200"/>
            <a:ext cx="6057900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fullest extent permitted by law, 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shall indemnify and hold harmless the Owner, Architect, Architect’s consultants, and agents and employees </a:t>
            </a: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and against claims, damages, losses and expenses, including attorneys’ fees, resulting out of the performance of the Work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only to the extent </a:t>
            </a: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negligent acts or omissions of the Contractor or a Subcontractor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7D408-EBC4-5FAF-9AE7-71D26B8721D0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</p:spTree>
    <p:extLst>
      <p:ext uri="{BB962C8B-B14F-4D97-AF65-F5344CB8AC3E}">
        <p14:creationId xmlns:p14="http://schemas.microsoft.com/office/powerpoint/2010/main" val="15386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5427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7D408-EBC4-5FAF-9AE7-71D26B8721D0}"/>
              </a:ext>
            </a:extLst>
          </p:cNvPr>
          <p:cNvSpPr/>
          <p:nvPr/>
        </p:nvSpPr>
        <p:spPr>
          <a:xfrm>
            <a:off x="304800" y="367499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4540D-B205-BE00-32DA-BD92F3E4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6687483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6160" y="702469"/>
            <a:ext cx="7083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129535"/>
            <a:ext cx="358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22736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838201"/>
            <a:ext cx="7010400" cy="60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367499"/>
            <a:ext cx="306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37105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24213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of Contract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367809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Architect’s role during the construction phase of the project?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3708"/>
            <a:ext cx="253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4E3FD-B832-207D-B41C-458DED012A0E}"/>
              </a:ext>
            </a:extLst>
          </p:cNvPr>
          <p:cNvSpPr/>
          <p:nvPr/>
        </p:nvSpPr>
        <p:spPr>
          <a:xfrm>
            <a:off x="845598" y="2202597"/>
            <a:ext cx="63934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of the contract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representative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the date that the final Certificate of Payment is issued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authority to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behalf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Owner only to the extent provided in 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documents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site as necessary and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Owner informed on the progress and quality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portion of work completed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685801"/>
            <a:ext cx="6934200" cy="601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152400"/>
            <a:ext cx="346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7472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32068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Role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983" y="120759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they and does the Owner have a say?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152400"/>
            <a:ext cx="380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B0193-504D-DA72-2198-0F5B2C9D7998}"/>
              </a:ext>
            </a:extLst>
          </p:cNvPr>
          <p:cNvSpPr/>
          <p:nvPr/>
        </p:nvSpPr>
        <p:spPr>
          <a:xfrm>
            <a:off x="752382" y="1613701"/>
            <a:ext cx="64770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or entity that has a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contract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Contractor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14 days after posting NOIA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must notify Owner and Architect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entities proposed for each principal portion of the work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(incl. those on Bid form)</a:t>
            </a:r>
            <a:endParaRPr lang="en-US" sz="2000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14 days of receipt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may notify Contractor  with reasonable objection;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constitutes no reasonable objection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shall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another;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adjusted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 and time)</a:t>
            </a:r>
          </a:p>
        </p:txBody>
      </p:sp>
    </p:spTree>
    <p:extLst>
      <p:ext uri="{BB962C8B-B14F-4D97-AF65-F5344CB8AC3E}">
        <p14:creationId xmlns:p14="http://schemas.microsoft.com/office/powerpoint/2010/main" val="25643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32068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Role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983" y="1207593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they and does the Owner have a say?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152400"/>
            <a:ext cx="380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22445-27E0-54C0-853A-0C7DFAC7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0" y="1698324"/>
            <a:ext cx="6792273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844476"/>
            <a:ext cx="7162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268666"/>
            <a:ext cx="346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26902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921" y="1588336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799" y="423652"/>
            <a:ext cx="5830442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Contractors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C7F9A-B28F-A7B9-1066-D7157A2801CF}"/>
              </a:ext>
            </a:extLst>
          </p:cNvPr>
          <p:cNvSpPr/>
          <p:nvPr/>
        </p:nvSpPr>
        <p:spPr>
          <a:xfrm>
            <a:off x="810827" y="2743200"/>
            <a:ext cx="6477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Retained by the Owner under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agreements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include work that is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self-performed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shall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coordination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activities and the Contractor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cooperate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them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adjust schedule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required after a joint review / mutual agreement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160E4-A860-6A23-2A86-53640A7991AB}"/>
              </a:ext>
            </a:extLst>
          </p:cNvPr>
          <p:cNvSpPr/>
          <p:nvPr/>
        </p:nvSpPr>
        <p:spPr>
          <a:xfrm>
            <a:off x="762000" y="2122578"/>
            <a:ext cx="6934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they? How is the Contractor affected?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906707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268666"/>
            <a:ext cx="346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3480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906249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Changes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3671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changes done &amp; what is included?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493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Changes in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B8E0C-3060-1440-DFBC-1AE7C386746F}"/>
              </a:ext>
            </a:extLst>
          </p:cNvPr>
          <p:cNvSpPr txBox="1"/>
          <p:nvPr/>
        </p:nvSpPr>
        <p:spPr>
          <a:xfrm>
            <a:off x="914400" y="1828800"/>
            <a:ext cx="6248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in the work can be made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invalidating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rest of the contract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Orders must be agreed to by the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wner, A/E, and Contractor – work scope, time, cost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Directives must be agreed to by the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wner and A/E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may or may not by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Contractor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c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 can be determined in multiple ways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(lump sum, unit prices, cost/fee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etc.)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A/E may order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minor changes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do not impact time or contract sum</a:t>
            </a:r>
          </a:p>
        </p:txBody>
      </p:sp>
    </p:spTree>
    <p:extLst>
      <p:ext uri="{BB962C8B-B14F-4D97-AF65-F5344CB8AC3E}">
        <p14:creationId xmlns:p14="http://schemas.microsoft.com/office/powerpoint/2010/main" val="3068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52274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Changes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37072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changes done &amp; what is included?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493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Changes in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B8E0C-3060-1440-DFBC-1AE7C386746F}"/>
              </a:ext>
            </a:extLst>
          </p:cNvPr>
          <p:cNvSpPr txBox="1"/>
          <p:nvPr/>
        </p:nvSpPr>
        <p:spPr>
          <a:xfrm>
            <a:off x="1120436" y="1856664"/>
            <a:ext cx="6248400" cy="348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Overhead &amp; Profit included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Contractor’s forces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to exceed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17%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Sub’s forces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to exceed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17%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Contractor’s subs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to exceed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provide itemized accounting     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(labor, materials &amp; supplies incl. transportation, machinery rental, bonds &amp; insurance, etc.)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Percentage can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vary,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depending on scope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%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 to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requesting change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825" y="948965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Changes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398149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‘Pg2’ document: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493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Changes in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B8E0C-3060-1440-DFBC-1AE7C386746F}"/>
              </a:ext>
            </a:extLst>
          </p:cNvPr>
          <p:cNvSpPr txBox="1"/>
          <p:nvPr/>
        </p:nvSpPr>
        <p:spPr>
          <a:xfrm>
            <a:off x="1055016" y="1752600"/>
            <a:ext cx="6584959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negotiate %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Contractor when requesting the change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receive quote,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correct % used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951EB-9A16-5A9D-A52A-624FC053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1396"/>
            <a:ext cx="6796237" cy="33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9429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Documents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894" y="1363549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Contract Documents?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541" y="1762285"/>
            <a:ext cx="5562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Owner-Contractor Agreement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of the Contract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Drawings &amp; Specifications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Addenda issued prior to execution of the contract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Advertisement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to Bidders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Contractor’s Bid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 made after execution of the contract -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Orders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Change Directives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Changes in the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51BCC-0912-5EFE-19DD-A9583E7BE569}"/>
              </a:ext>
            </a:extLst>
          </p:cNvPr>
          <p:cNvSpPr/>
          <p:nvPr/>
        </p:nvSpPr>
        <p:spPr>
          <a:xfrm>
            <a:off x="295922" y="309518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</p:txBody>
      </p:sp>
    </p:spTree>
    <p:extLst>
      <p:ext uri="{BB962C8B-B14F-4D97-AF65-F5344CB8AC3E}">
        <p14:creationId xmlns:p14="http://schemas.microsoft.com/office/powerpoint/2010/main" val="17330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685800" y="920851"/>
            <a:ext cx="6477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Calibri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367499"/>
            <a:ext cx="3018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Calibri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20851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487" y="958907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810087" y="1400461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Contract Time Defined and Changed?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1725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5006-C1E7-CF29-BFAF-C0208F608126}"/>
              </a:ext>
            </a:extLst>
          </p:cNvPr>
          <p:cNvSpPr txBox="1"/>
          <p:nvPr/>
        </p:nvSpPr>
        <p:spPr>
          <a:xfrm>
            <a:off x="914400" y="1938663"/>
            <a:ext cx="635764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Time is from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 of Commencement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Substantial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ompletion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 will complete the work on time and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cannot start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effective date of insurance and bonds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may be extended for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or other delays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are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contractor’s fault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717223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132448"/>
            <a:ext cx="358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5695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1462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Payment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891" y="145187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included in this section?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A58DD-6118-EF5B-C399-CACF18600F44}"/>
              </a:ext>
            </a:extLst>
          </p:cNvPr>
          <p:cNvSpPr/>
          <p:nvPr/>
        </p:nvSpPr>
        <p:spPr>
          <a:xfrm>
            <a:off x="304800" y="367499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F2882-C772-F852-4740-BAEFF5485260}"/>
              </a:ext>
            </a:extLst>
          </p:cNvPr>
          <p:cNvSpPr txBox="1"/>
          <p:nvPr/>
        </p:nvSpPr>
        <p:spPr>
          <a:xfrm>
            <a:off x="678402" y="1873985"/>
            <a:ext cx="682470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 sum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Schedule of Values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 for Payment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Certificate of Payment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Withholding Certification</a:t>
            </a:r>
            <a:endParaRPr lang="en-US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 Payments</a:t>
            </a:r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 of Payment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 Completion, Partial Occupancy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427" y="898934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Payment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360530"/>
            <a:ext cx="683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included &amp; additional conditions?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764" y="1752600"/>
            <a:ext cx="67351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Itemized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 in accordance with 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values, be notarized and reflect retainage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include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 delivery &amp; stored m</a:t>
            </a:r>
            <a:r>
              <a:rPr lang="en-US" sz="2400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rials 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construction schedule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shall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the Subcontractor within 7 days after receipt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payment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owner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request written evidence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contractor that subs have been paid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D57D6-FB08-8026-EF56-25C69D5BB0EE}"/>
              </a:ext>
            </a:extLst>
          </p:cNvPr>
          <p:cNvSpPr/>
          <p:nvPr/>
        </p:nvSpPr>
        <p:spPr>
          <a:xfrm>
            <a:off x="265590" y="291225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15843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75955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Payment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519535"/>
            <a:ext cx="6833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included &amp; additional conditions?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01559"/>
            <a:ext cx="6400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by the Owner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acceptance of the Work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Architect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certify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pay request within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days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issuance or if the Owner does not pay within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days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issuance, then the Contractor may, upon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additional days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notice,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 Work until paid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186DD-FD91-09CC-0614-EB450E93B44A}"/>
              </a:ext>
            </a:extLst>
          </p:cNvPr>
          <p:cNvSpPr/>
          <p:nvPr/>
        </p:nvSpPr>
        <p:spPr>
          <a:xfrm>
            <a:off x="253753" y="367499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8688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1462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Completion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672" y="150434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included?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A58DD-6118-EF5B-C399-CACF18600F44}"/>
              </a:ext>
            </a:extLst>
          </p:cNvPr>
          <p:cNvSpPr/>
          <p:nvPr/>
        </p:nvSpPr>
        <p:spPr>
          <a:xfrm>
            <a:off x="304800" y="367499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F2882-C772-F852-4740-BAEFF5485260}"/>
              </a:ext>
            </a:extLst>
          </p:cNvPr>
          <p:cNvSpPr txBox="1"/>
          <p:nvPr/>
        </p:nvSpPr>
        <p:spPr>
          <a:xfrm>
            <a:off x="640672" y="1939378"/>
            <a:ext cx="6824709" cy="403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 Completion - when the Owner can occupy/use the work area for its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intended purpose</a:t>
            </a:r>
          </a:p>
          <a:p>
            <a:pPr marL="800100" marR="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requests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A/E inspects</a:t>
            </a:r>
          </a:p>
          <a:p>
            <a:pPr marL="800100" marR="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Owner releases retainage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 Occupancy - can be applied to a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portion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work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Completion &amp; Final Payment - Contractor to request</a:t>
            </a:r>
          </a:p>
        </p:txBody>
      </p:sp>
    </p:spTree>
    <p:extLst>
      <p:ext uri="{BB962C8B-B14F-4D97-AF65-F5344CB8AC3E}">
        <p14:creationId xmlns:p14="http://schemas.microsoft.com/office/powerpoint/2010/main" val="292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21994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Nonconforming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545214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nonconforming work accepted?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77249"/>
            <a:ext cx="6324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Owner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that is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the Contract Documents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Owner may do so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its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and correction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correction required,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Sum will be reduced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appropriate and equitable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D8707-FF8D-F38F-29C8-87970FE83C59}"/>
              </a:ext>
            </a:extLst>
          </p:cNvPr>
          <p:cNvSpPr/>
          <p:nvPr/>
        </p:nvSpPr>
        <p:spPr>
          <a:xfrm>
            <a:off x="304800" y="367499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21580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66179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Completion and Final Payment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489399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Final Completion achieved and</a:t>
            </a:r>
          </a:p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payment released?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438400"/>
            <a:ext cx="6705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agreed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Substantial Completion,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Completion shall be within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Substantial Completion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receipt of 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Contractor’s written notice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work is ready for final inspection and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of the final pay request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inspection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performed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8EEBE-6D5A-2967-38CA-51131E185781}"/>
              </a:ext>
            </a:extLst>
          </p:cNvPr>
          <p:cNvSpPr/>
          <p:nvPr/>
        </p:nvSpPr>
        <p:spPr>
          <a:xfrm>
            <a:off x="304800" y="367499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Payments and Completion</a:t>
            </a:r>
          </a:p>
        </p:txBody>
      </p:sp>
    </p:spTree>
    <p:extLst>
      <p:ext uri="{BB962C8B-B14F-4D97-AF65-F5344CB8AC3E}">
        <p14:creationId xmlns:p14="http://schemas.microsoft.com/office/powerpoint/2010/main" val="27721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757149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150920"/>
            <a:ext cx="3543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30048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33" y="967070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21D34-AA2A-6DBB-8134-A8F18CEC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47748"/>
            <a:ext cx="6947970" cy="32052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DB697-3460-8EBA-A6AE-91CCFD6E081F}"/>
              </a:ext>
            </a:extLst>
          </p:cNvPr>
          <p:cNvSpPr/>
          <p:nvPr/>
        </p:nvSpPr>
        <p:spPr>
          <a:xfrm>
            <a:off x="304800" y="367499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</p:txBody>
      </p:sp>
    </p:spTree>
    <p:extLst>
      <p:ext uri="{BB962C8B-B14F-4D97-AF65-F5344CB8AC3E}">
        <p14:creationId xmlns:p14="http://schemas.microsoft.com/office/powerpoint/2010/main" val="30295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04" y="1373482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47204" y="1828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226381" y="246733"/>
            <a:ext cx="6858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Protection of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and Property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B4A99-B26F-40C4-4439-6DE10424BAAA}"/>
              </a:ext>
            </a:extLst>
          </p:cNvPr>
          <p:cNvSpPr txBox="1"/>
          <p:nvPr/>
        </p:nvSpPr>
        <p:spPr>
          <a:xfrm>
            <a:off x="767918" y="2321196"/>
            <a:ext cx="669968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is responsible for all safety precautions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(typ.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designates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Superintendent)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Injury or Damage to Person or property -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precautions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shall be applied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Hazardous Materials – must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otify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Owner &amp; 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rchitect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unexpectedly encountered;  Owner is responsible for remediation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Emergencies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ontractor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damage, injury, loss;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Owner &amp; Architect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702469"/>
            <a:ext cx="6934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12097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</a:t>
            </a:r>
            <a:r>
              <a:rPr lang="en-US" sz="3200" b="1" u="sng" dirty="0">
                <a:solidFill>
                  <a:schemeClr val="bg1"/>
                </a:solidFill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88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5237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Insurance and Bonds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04800" y="9906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64728-62EC-C84E-CB3F-F3CAA2B8BF4E}"/>
              </a:ext>
            </a:extLst>
          </p:cNvPr>
          <p:cNvSpPr/>
          <p:nvPr/>
        </p:nvSpPr>
        <p:spPr>
          <a:xfrm>
            <a:off x="762000" y="150653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07B3D-4812-EE57-E447-54E915DC06A7}"/>
              </a:ext>
            </a:extLst>
          </p:cNvPr>
          <p:cNvSpPr txBox="1"/>
          <p:nvPr/>
        </p:nvSpPr>
        <p:spPr>
          <a:xfrm>
            <a:off x="783824" y="1968201"/>
            <a:ext cx="66075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documents include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insurance requirements provided by each party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the various agreements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(O-A, O-C, C-S)</a:t>
            </a:r>
          </a:p>
          <a:p>
            <a:pPr marL="285750" marR="0" lvl="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shall buy and maintain insurance and bonds as specified; if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lapse in coverage,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Date of Commencement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delayed</a:t>
            </a:r>
          </a:p>
          <a:p>
            <a:pPr marL="285750" marR="0" lvl="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Contractor’s insurance is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cancelled/expired,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stop work until resolved, but changes to contract time and sum will not be adjusted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704951"/>
            <a:ext cx="6934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162757"/>
            <a:ext cx="358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30217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7010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Uncovering and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of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04800" y="14478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ECD39-8C97-5311-64D2-5826D7551F8B}"/>
              </a:ext>
            </a:extLst>
          </p:cNvPr>
          <p:cNvSpPr/>
          <p:nvPr/>
        </p:nvSpPr>
        <p:spPr>
          <a:xfrm>
            <a:off x="762000" y="1905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uncovering handled?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01451-7BBD-0086-8393-75C1DA613DD8}"/>
              </a:ext>
            </a:extLst>
          </p:cNvPr>
          <p:cNvSpPr txBox="1"/>
          <p:nvPr/>
        </p:nvSpPr>
        <p:spPr>
          <a:xfrm>
            <a:off x="990600" y="2398503"/>
            <a:ext cx="6324600" cy="282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is responsible for making sure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remains visible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(not covered) for any required inspections;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incur cost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uncovering / recovering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Architect a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uncovering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was not required initially, then Contractor entitled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in sum &amp; time</a:t>
            </a:r>
          </a:p>
        </p:txBody>
      </p:sp>
    </p:spTree>
    <p:extLst>
      <p:ext uri="{BB962C8B-B14F-4D97-AF65-F5344CB8AC3E}">
        <p14:creationId xmlns:p14="http://schemas.microsoft.com/office/powerpoint/2010/main" val="4437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7010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Uncovering and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of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04800" y="14478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ECD39-8C97-5311-64D2-5826D7551F8B}"/>
              </a:ext>
            </a:extLst>
          </p:cNvPr>
          <p:cNvSpPr/>
          <p:nvPr/>
        </p:nvSpPr>
        <p:spPr>
          <a:xfrm>
            <a:off x="762000" y="1905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corrections handled?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01451-7BBD-0086-8393-75C1DA613DD8}"/>
              </a:ext>
            </a:extLst>
          </p:cNvPr>
          <p:cNvSpPr txBox="1"/>
          <p:nvPr/>
        </p:nvSpPr>
        <p:spPr>
          <a:xfrm>
            <a:off x="1066800" y="2398503"/>
            <a:ext cx="6019800" cy="322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Substantial Completion shall be corrected promptly after receipt of notice that it is needed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Owner fails to notify the Contractor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1-year period, they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rights to require correction by Contractor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bears cost of any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caused by the correction process</a:t>
            </a:r>
          </a:p>
        </p:txBody>
      </p:sp>
    </p:spTree>
    <p:extLst>
      <p:ext uri="{BB962C8B-B14F-4D97-AF65-F5344CB8AC3E}">
        <p14:creationId xmlns:p14="http://schemas.microsoft.com/office/powerpoint/2010/main" val="17295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684237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152400"/>
            <a:ext cx="358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22097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Miscellaneous Provisions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28474" y="952274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&amp; Inspections,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64728-62EC-C84E-CB3F-F3CAA2B8BF4E}"/>
              </a:ext>
            </a:extLst>
          </p:cNvPr>
          <p:cNvSpPr/>
          <p:nvPr/>
        </p:nvSpPr>
        <p:spPr>
          <a:xfrm>
            <a:off x="762000" y="150653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covered?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EEB65-45AC-959E-F16F-ED1546CD59A7}"/>
              </a:ext>
            </a:extLst>
          </p:cNvPr>
          <p:cNvSpPr txBox="1"/>
          <p:nvPr/>
        </p:nvSpPr>
        <p:spPr>
          <a:xfrm>
            <a:off x="838200" y="1968200"/>
            <a:ext cx="6477000" cy="476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&amp; Inspections – Contractor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coordinate,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Owner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Owner's Materials – Contactor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&amp; protect;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warranty &amp; corrections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Codes – refer questions from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officials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Owner &amp; OSE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Topics – Minority Business, Illegal Immigration, Drug Free Workplace, False Claims, Prohibited Act, Open Trade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457200" y="677251"/>
            <a:ext cx="6934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76200"/>
            <a:ext cx="358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32020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63690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Termination or Suspension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Contract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28474" y="1411016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 &amp; Suspension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64728-62EC-C84E-CB3F-F3CAA2B8BF4E}"/>
              </a:ext>
            </a:extLst>
          </p:cNvPr>
          <p:cNvSpPr/>
          <p:nvPr/>
        </p:nvSpPr>
        <p:spPr>
          <a:xfrm>
            <a:off x="557074" y="180066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these applied?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69B9C-C0E6-71B0-8D05-DD4900461F5D}"/>
              </a:ext>
            </a:extLst>
          </p:cNvPr>
          <p:cNvSpPr txBox="1"/>
          <p:nvPr/>
        </p:nvSpPr>
        <p:spPr>
          <a:xfrm>
            <a:off x="685800" y="2262330"/>
            <a:ext cx="6645676" cy="4931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Termination by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if work is stopped, national emergency, nonpayment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by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for Cause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following CDs, not paying subs, not following codes/laws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by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for Convenience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suspend for a period of time, but  must adjust contract sum &amp; time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by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for Convenience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must pay for completed work; potentially can be reinstated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434" y="967663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490883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Contract?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952548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Documents form the contract </a:t>
            </a: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construction and can be amended.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0C431-301D-25B4-900E-DF40BB67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5" y="3910037"/>
            <a:ext cx="6744631" cy="1426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84D13F-7682-3C79-9D42-A96F974F1996}"/>
              </a:ext>
            </a:extLst>
          </p:cNvPr>
          <p:cNvSpPr/>
          <p:nvPr/>
        </p:nvSpPr>
        <p:spPr>
          <a:xfrm>
            <a:off x="304800" y="367499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</p:txBody>
      </p:sp>
    </p:spTree>
    <p:extLst>
      <p:ext uri="{BB962C8B-B14F-4D97-AF65-F5344CB8AC3E}">
        <p14:creationId xmlns:p14="http://schemas.microsoft.com/office/powerpoint/2010/main" val="2775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46676" y="660975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76200"/>
            <a:ext cx="3747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28168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50" y="973594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Cost &amp;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47023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 included?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1968702"/>
            <a:ext cx="64389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Contract Performance – Adjusting sum and time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Architect’s decisions;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 Certificates for Payment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entitled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more time, if at fault for delays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&amp; Owner to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disputes;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Architect to assist Owner within defined timeframes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dispute resolution also included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F250D-9161-9960-E41D-FE28CFFCF36C}"/>
              </a:ext>
            </a:extLst>
          </p:cNvPr>
          <p:cNvSpPr/>
          <p:nvPr/>
        </p:nvSpPr>
        <p:spPr>
          <a:xfrm>
            <a:off x="304800" y="367499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Claims and Disputes</a:t>
            </a:r>
          </a:p>
        </p:txBody>
      </p:sp>
    </p:spTree>
    <p:extLst>
      <p:ext uri="{BB962C8B-B14F-4D97-AF65-F5344CB8AC3E}">
        <p14:creationId xmlns:p14="http://schemas.microsoft.com/office/powerpoint/2010/main" val="23729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64716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455003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days of adverse weather are anticipated at the job site each month?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371398"/>
            <a:ext cx="6629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&amp; documented </a:t>
            </a:r>
            <a:r>
              <a:rPr lang="en-US" sz="2400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an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affect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schedule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weather for each month =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days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can claim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must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rain days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monthly pay request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reviewed &amp; approved, will be included in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Order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F250D-9161-9960-E41D-FE28CFFCF36C}"/>
              </a:ext>
            </a:extLst>
          </p:cNvPr>
          <p:cNvSpPr/>
          <p:nvPr/>
        </p:nvSpPr>
        <p:spPr>
          <a:xfrm>
            <a:off x="304800" y="367499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Claims and Disputes</a:t>
            </a:r>
          </a:p>
        </p:txBody>
      </p:sp>
    </p:spTree>
    <p:extLst>
      <p:ext uri="{BB962C8B-B14F-4D97-AF65-F5344CB8AC3E}">
        <p14:creationId xmlns:p14="http://schemas.microsoft.com/office/powerpoint/2010/main" val="11362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09709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033197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detailed account of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caused the delays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is not entitled to additional days for items that are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or interrelated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can require a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construction schedule,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any additional affected activities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F250D-9161-9960-E41D-FE28CFFCF36C}"/>
              </a:ext>
            </a:extLst>
          </p:cNvPr>
          <p:cNvSpPr/>
          <p:nvPr/>
        </p:nvSpPr>
        <p:spPr>
          <a:xfrm>
            <a:off x="304800" y="367499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Claims and Disputes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37857-ACE7-D406-42DD-121BAFEF8DB2}"/>
              </a:ext>
            </a:extLst>
          </p:cNvPr>
          <p:cNvSpPr/>
          <p:nvPr/>
        </p:nvSpPr>
        <p:spPr>
          <a:xfrm>
            <a:off x="685800" y="1509977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additional time be given?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304800" y="120172"/>
            <a:ext cx="3241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Calibri"/>
              </a:rPr>
              <a:t>Table of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US" sz="3200" b="1" u="sng" dirty="0">
                <a:solidFill>
                  <a:schemeClr val="bg1"/>
                </a:solidFill>
                <a:latin typeface="Calibri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082FF-EC94-55A3-7176-DA4C35C66868}"/>
              </a:ext>
            </a:extLst>
          </p:cNvPr>
          <p:cNvSpPr/>
          <p:nvPr/>
        </p:nvSpPr>
        <p:spPr>
          <a:xfrm>
            <a:off x="457200" y="692378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E882FE-FCD8-1AF2-8D11-0E780C7E5D2A}"/>
              </a:ext>
            </a:extLst>
          </p:cNvPr>
          <p:cNvSpPr/>
          <p:nvPr/>
        </p:nvSpPr>
        <p:spPr>
          <a:xfrm>
            <a:off x="304800" y="367499"/>
            <a:ext cx="6126998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Calibri"/>
              </a:rPr>
              <a:t>16 –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Specific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Information</a:t>
            </a:r>
            <a:endParaRPr lang="en-US" sz="3200" b="1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EF8BF-0DDE-559D-A36A-444FE81CA281}"/>
              </a:ext>
            </a:extLst>
          </p:cNvPr>
          <p:cNvSpPr/>
          <p:nvPr/>
        </p:nvSpPr>
        <p:spPr>
          <a:xfrm>
            <a:off x="304800" y="1569838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required, by the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64728-62EC-C84E-CB3F-F3CAA2B8BF4E}"/>
              </a:ext>
            </a:extLst>
          </p:cNvPr>
          <p:cNvSpPr/>
          <p:nvPr/>
        </p:nvSpPr>
        <p:spPr>
          <a:xfrm>
            <a:off x="762000" y="1963736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3CA69-CD03-D1AA-5600-371D29CAD291}"/>
              </a:ext>
            </a:extLst>
          </p:cNvPr>
          <p:cNvSpPr/>
          <p:nvPr/>
        </p:nvSpPr>
        <p:spPr>
          <a:xfrm>
            <a:off x="381000" y="2108741"/>
            <a:ext cx="693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A201 is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editable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-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any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clarifications or modifications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existing text in the document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any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additions,</a:t>
            </a:r>
            <a:r>
              <a:rPr lang="en-US" sz="2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existing categories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CM-R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project, list and attach </a:t>
            </a:r>
            <a:r>
              <a:rPr lang="en-US" sz="2400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Modifications to AIA A201-2017, SCOSE Version, CM-R Project’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Appendix C)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60" y="961891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485111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intent of the contract documents?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AF501F-790D-727D-FE2F-29A27AAD3438}"/>
              </a:ext>
            </a:extLst>
          </p:cNvPr>
          <p:cNvSpPr/>
          <p:nvPr/>
        </p:nvSpPr>
        <p:spPr>
          <a:xfrm>
            <a:off x="304800" y="367499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3A2C8-0135-DF9F-49E8-07AE19BBC7D5}"/>
              </a:ext>
            </a:extLst>
          </p:cNvPr>
          <p:cNvSpPr/>
          <p:nvPr/>
        </p:nvSpPr>
        <p:spPr>
          <a:xfrm>
            <a:off x="914400" y="1985004"/>
            <a:ext cx="5943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include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 necessary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proper execution and completion of he work by the Contractor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documents are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event of ambiguities, the contractor shall provide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quantity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work or comply with </a:t>
            </a:r>
            <a:r>
              <a:rPr lang="en-US" sz="2400" u="sng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stringent 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either or both, per Architect’s interpretation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09"/>
            <a:ext cx="3340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to Proceed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13964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established with the Notice to Proceed?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430" y="2030723"/>
            <a:ext cx="65299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to Proceed is 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by the Owner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SE-390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(D-B-B)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Commencement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Time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Completion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Liquidated Damages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Contractor to establish dates</a:t>
            </a: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18818-93DF-C7D5-DFB4-8AEDAFCF0AFE}"/>
              </a:ext>
            </a:extLst>
          </p:cNvPr>
          <p:cNvSpPr/>
          <p:nvPr/>
        </p:nvSpPr>
        <p:spPr>
          <a:xfrm>
            <a:off x="304800" y="367499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</p:txBody>
      </p:sp>
    </p:spTree>
    <p:extLst>
      <p:ext uri="{BB962C8B-B14F-4D97-AF65-F5344CB8AC3E}">
        <p14:creationId xmlns:p14="http://schemas.microsoft.com/office/powerpoint/2010/main" val="42114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B8447F-E805-E62F-B203-41E218D5C1D2}"/>
              </a:ext>
            </a:extLst>
          </p:cNvPr>
          <p:cNvSpPr/>
          <p:nvPr/>
        </p:nvSpPr>
        <p:spPr>
          <a:xfrm>
            <a:off x="533400" y="737175"/>
            <a:ext cx="701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General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Owner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Contractor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Architect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Subcontractors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Construction by Owner or by Separate Contractors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Changes in the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Time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Payments and Completion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Protection of Persons and Property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Insurance and Bonds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Uncovering and Correction of Work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Miscellaneous Provisions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Termination or Suspension of the Contract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Claims and Disputes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Project Specific Requirements and Information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B8A90F-DFE2-B34B-B7ED-4DCE0D33132B}"/>
              </a:ext>
            </a:extLst>
          </p:cNvPr>
          <p:cNvSpPr/>
          <p:nvPr/>
        </p:nvSpPr>
        <p:spPr>
          <a:xfrm>
            <a:off x="228600" y="152400"/>
            <a:ext cx="346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Articles:</a:t>
            </a:r>
          </a:p>
        </p:txBody>
      </p:sp>
    </p:spTree>
    <p:extLst>
      <p:ext uri="{BB962C8B-B14F-4D97-AF65-F5344CB8AC3E}">
        <p14:creationId xmlns:p14="http://schemas.microsoft.com/office/powerpoint/2010/main" val="14452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2">
      <a:dk1>
        <a:srgbClr val="262626"/>
      </a:dk1>
      <a:lt1>
        <a:sysClr val="window" lastClr="FFFFFF"/>
      </a:lt1>
      <a:dk2>
        <a:srgbClr val="424456"/>
      </a:dk2>
      <a:lt2>
        <a:srgbClr val="DEDEDE"/>
      </a:lt2>
      <a:accent1>
        <a:srgbClr val="004F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4148</Words>
  <Application>Microsoft Office PowerPoint</Application>
  <PresentationFormat>On-screen Show (4:3)</PresentationFormat>
  <Paragraphs>578</Paragraphs>
  <Slides>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Wingdings</vt:lpstr>
      <vt:lpstr>Wingdings 2</vt:lpstr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Burdett, Clint</dc:creator>
  <cp:lastModifiedBy>Ciaccia, Linda</cp:lastModifiedBy>
  <cp:revision>337</cp:revision>
  <cp:lastPrinted>2023-10-23T18:59:59Z</cp:lastPrinted>
  <dcterms:created xsi:type="dcterms:W3CDTF">2017-07-21T12:55:50Z</dcterms:created>
  <dcterms:modified xsi:type="dcterms:W3CDTF">2023-10-30T14:25:23Z</dcterms:modified>
</cp:coreProperties>
</file>