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6" r:id="rId3"/>
    <p:sldId id="258" r:id="rId4"/>
    <p:sldId id="310" r:id="rId5"/>
    <p:sldId id="309" r:id="rId6"/>
    <p:sldId id="311" r:id="rId7"/>
    <p:sldId id="312" r:id="rId8"/>
    <p:sldId id="313" r:id="rId9"/>
    <p:sldId id="315" r:id="rId10"/>
    <p:sldId id="319" r:id="rId11"/>
    <p:sldId id="314" r:id="rId12"/>
    <p:sldId id="317" r:id="rId13"/>
    <p:sldId id="316" r:id="rId14"/>
    <p:sldId id="318" r:id="rId15"/>
    <p:sldId id="320" r:id="rId16"/>
    <p:sldId id="321" r:id="rId17"/>
    <p:sldId id="306" r:id="rId18"/>
    <p:sldId id="266" r:id="rId19"/>
    <p:sldId id="305" r:id="rId20"/>
    <p:sldId id="282" r:id="rId21"/>
    <p:sldId id="283" r:id="rId22"/>
    <p:sldId id="267" r:id="rId23"/>
    <p:sldId id="272" r:id="rId24"/>
    <p:sldId id="277" r:id="rId25"/>
    <p:sldId id="278" r:id="rId26"/>
    <p:sldId id="298" r:id="rId27"/>
    <p:sldId id="299" r:id="rId28"/>
    <p:sldId id="300" r:id="rId29"/>
    <p:sldId id="304" r:id="rId30"/>
    <p:sldId id="323" r:id="rId3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91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C01-DD68-4644-8798-14C6298D676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738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C01-DD68-4644-8798-14C6298D676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906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C01-DD68-4644-8798-14C6298D676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186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685800"/>
            <a:ext cx="6000750" cy="2971801"/>
          </a:xfrm>
        </p:spPr>
        <p:txBody>
          <a:bodyPr anchor="b">
            <a:normAutofit/>
          </a:bodyPr>
          <a:lstStyle>
            <a:lvl1pPr algn="l">
              <a:defRPr sz="36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3843868"/>
            <a:ext cx="48006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1575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171009" y="8467"/>
            <a:ext cx="28575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81128" y="91546"/>
            <a:ext cx="4560491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26869" y="228600"/>
            <a:ext cx="371475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01878" y="32279"/>
            <a:ext cx="3639742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884070" y="609602"/>
            <a:ext cx="325754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9476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246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2006600"/>
            <a:ext cx="6400801" cy="2281600"/>
          </a:xfrm>
        </p:spPr>
        <p:txBody>
          <a:bodyPr anchor="b">
            <a:normAutofit/>
          </a:bodyPr>
          <a:lstStyle>
            <a:lvl1pPr algn="l">
              <a:defRPr sz="27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495800"/>
            <a:ext cx="64008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0767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59" y="685801"/>
            <a:ext cx="3703241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685801"/>
            <a:ext cx="370085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068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1" y="685800"/>
            <a:ext cx="3487340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59" y="1270529"/>
            <a:ext cx="3703241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299" y="685800"/>
            <a:ext cx="3498851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09" y="1262062"/>
            <a:ext cx="3696891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4513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1318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3172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685800"/>
            <a:ext cx="2743200" cy="13716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685800"/>
            <a:ext cx="44577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2209800"/>
            <a:ext cx="27432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907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C01-DD68-4644-8798-14C6298D676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0772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447800"/>
            <a:ext cx="4514850" cy="1143000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59" y="914400"/>
            <a:ext cx="2460731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09" y="2777067"/>
            <a:ext cx="451604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4919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0" y="533400"/>
            <a:ext cx="8114109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843867"/>
            <a:ext cx="6228158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3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anchor="ctr">
            <a:normAutofit/>
          </a:bodyPr>
          <a:lstStyle>
            <a:lvl1pPr algn="l">
              <a:defRPr sz="2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114800"/>
            <a:ext cx="6401991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5802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685800"/>
            <a:ext cx="6858001" cy="2743200"/>
          </a:xfrm>
        </p:spPr>
        <p:txBody>
          <a:bodyPr anchor="ctr">
            <a:normAutofit/>
          </a:bodyPr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3429000"/>
            <a:ext cx="64008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301068"/>
            <a:ext cx="64008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5499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3429000"/>
            <a:ext cx="6400800" cy="1697400"/>
          </a:xfrm>
        </p:spPr>
        <p:txBody>
          <a:bodyPr anchor="b">
            <a:normAutofit/>
          </a:bodyPr>
          <a:lstStyle>
            <a:lvl1pPr algn="l">
              <a:defRPr sz="2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5132981"/>
            <a:ext cx="6401993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5133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85800"/>
            <a:ext cx="6858000" cy="2743200"/>
          </a:xfrm>
        </p:spPr>
        <p:txBody>
          <a:bodyPr anchor="ctr">
            <a:normAutofit/>
          </a:bodyPr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978400"/>
            <a:ext cx="64008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39444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766733"/>
            <a:ext cx="64008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4211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6475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685800"/>
            <a:ext cx="154305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85800"/>
            <a:ext cx="58674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612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C01-DD68-4644-8798-14C6298D676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54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C01-DD68-4644-8798-14C6298D676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905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C01-DD68-4644-8798-14C6298D676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72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C01-DD68-4644-8798-14C6298D676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594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C01-DD68-4644-8798-14C6298D676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681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C01-DD68-4644-8798-14C6298D676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89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4C01-DD68-4644-8798-14C6298D676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53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24C01-DD68-4644-8798-14C6298D676C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51AFD-C960-4787-8BB2-BB6694B7C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287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905227" y="2963334"/>
            <a:ext cx="2236394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59" y="4487333"/>
            <a:ext cx="64008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685801"/>
            <a:ext cx="64008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09" y="6172201"/>
            <a:ext cx="12001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59" y="6172201"/>
            <a:ext cx="56578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5578476"/>
            <a:ext cx="856684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4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132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procurement.sc.gov/manual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procurement.sc.gov/manual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procurement.sc.gov/manual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8258" y="381000"/>
            <a:ext cx="7658100" cy="3962400"/>
          </a:xfrm>
        </p:spPr>
        <p:txBody>
          <a:bodyPr>
            <a:noAutofit/>
          </a:bodyPr>
          <a:lstStyle/>
          <a:p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OSE </a:t>
            </a:r>
            <a:b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Meets the Construction Community</a:t>
            </a:r>
            <a:endParaRPr lang="en-US" sz="6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dbsalley\AppData\Local\Microsoft\Windows\Temporary Internet Files\Content.Outlook\2GRG58NI\PPBann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656842A-F624-4EFF-85F2-E6001CD537C5}"/>
              </a:ext>
            </a:extLst>
          </p:cNvPr>
          <p:cNvSpPr/>
          <p:nvPr/>
        </p:nvSpPr>
        <p:spPr>
          <a:xfrm>
            <a:off x="800100" y="4884488"/>
            <a:ext cx="754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Office of State Engineer</a:t>
            </a:r>
          </a:p>
        </p:txBody>
      </p:sp>
    </p:spTree>
    <p:extLst>
      <p:ext uri="{BB962C8B-B14F-4D97-AF65-F5344CB8AC3E}">
        <p14:creationId xmlns:p14="http://schemas.microsoft.com/office/powerpoint/2010/main" val="3412537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3279"/>
            <a:ext cx="7772400" cy="1120475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Duties of the Office of State Engineer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Manual Contents</a:t>
            </a:r>
            <a:endParaRPr lang="en-US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333586"/>
            <a:ext cx="7924800" cy="4686214"/>
          </a:xfrm>
        </p:spPr>
        <p:txBody>
          <a:bodyPr>
            <a:noAutofit/>
          </a:bodyPr>
          <a:lstStyle/>
          <a:p>
            <a:pPr lvl="1" algn="l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Forms: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Procurement of Professional Services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Procurement of Construction Services</a:t>
            </a:r>
          </a:p>
          <a:p>
            <a:pPr marL="1257300" lvl="2" indent="-342900" algn="l"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Design-Bid-Build</a:t>
            </a:r>
          </a:p>
          <a:p>
            <a:pPr marL="1257300" lvl="2" indent="-342900" algn="l"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Manager at Risk</a:t>
            </a:r>
          </a:p>
          <a:p>
            <a:pPr marL="1257300" lvl="2" indent="-342900" algn="l"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Design-Build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Permits</a:t>
            </a:r>
          </a:p>
          <a:p>
            <a:pPr marL="1257300" lvl="2" indent="-342900" algn="l"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in a Flood Hazard Area</a:t>
            </a:r>
          </a:p>
          <a:p>
            <a:pPr marL="1257300" lvl="2" indent="-342900" algn="l"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Building Permits</a:t>
            </a:r>
          </a:p>
          <a:p>
            <a:pPr marL="1257300" lvl="2" indent="-342900" algn="l"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Occupancy/Use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Certificates</a:t>
            </a:r>
          </a:p>
          <a:p>
            <a:pPr marL="1257300" lvl="2" indent="-342900" algn="l"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Substantial Completion</a:t>
            </a:r>
          </a:p>
          <a:p>
            <a:pPr marL="1257300" lvl="2" indent="-342900" algn="l"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Final Completion</a:t>
            </a:r>
          </a:p>
        </p:txBody>
      </p:sp>
      <p:pic>
        <p:nvPicPr>
          <p:cNvPr id="5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91C68D40-69AD-4367-A0C7-08F6710382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3856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848600" cy="1231265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Duties of the Office of State Engineer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Manual Contents</a:t>
            </a:r>
            <a:endParaRPr lang="en-US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868502"/>
            <a:ext cx="7924800" cy="2932098"/>
          </a:xfrm>
        </p:spPr>
        <p:txBody>
          <a:bodyPr>
            <a:noAutofit/>
          </a:bodyPr>
          <a:lstStyle/>
          <a:p>
            <a:pPr marL="225425" lvl="1" algn="l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Sample and Comparative AIA Documents 2007, SCOSE Editions:</a:t>
            </a:r>
          </a:p>
          <a:p>
            <a:pPr marL="800100" lvl="1" indent="-342900" algn="l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Procurement of Professional Services</a:t>
            </a:r>
          </a:p>
          <a:p>
            <a:pPr marL="800100" lvl="1" indent="-342900" algn="l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Procurement of Construction Services</a:t>
            </a:r>
          </a:p>
          <a:p>
            <a:pPr marL="1257300" lvl="2" indent="-342900" algn="l"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Design-Bid-Build</a:t>
            </a:r>
          </a:p>
          <a:p>
            <a:pPr marL="1257300" lvl="2" indent="-342900" algn="l"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Manager at Risk</a:t>
            </a:r>
          </a:p>
          <a:p>
            <a:pPr lvl="2" algn="l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91C68D40-69AD-4367-A0C7-08F6710382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1077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774" y="381000"/>
            <a:ext cx="8146026" cy="1219199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Duties of the Office of State Engineer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Manual</a:t>
            </a:r>
            <a:endParaRPr lang="en-US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774" y="1981201"/>
            <a:ext cx="7924800" cy="3276600"/>
          </a:xfrm>
        </p:spPr>
        <p:txBody>
          <a:bodyPr>
            <a:noAutofit/>
          </a:bodyPr>
          <a:lstStyle/>
          <a:p>
            <a:pPr lvl="1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copy of the Manual and all Standard OSE Forms can be downloaded from</a:t>
            </a:r>
          </a:p>
          <a:p>
            <a:pPr lvl="1"/>
            <a:r>
              <a:rPr lang="en-US" sz="3200" dirty="0">
                <a:hlinkClick r:id="rId2"/>
              </a:rPr>
              <a:t>https://procurement.sc.gov/manual</a:t>
            </a:r>
            <a:endParaRPr lang="en-US" sz="3200" dirty="0"/>
          </a:p>
          <a:p>
            <a:pPr lvl="1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(AIA Forms must be downloaded from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AIA Documents on Demand website)</a:t>
            </a:r>
          </a:p>
        </p:txBody>
      </p:sp>
      <p:pic>
        <p:nvPicPr>
          <p:cNvPr id="5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91C68D40-69AD-4367-A0C7-08F6710382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6834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3279"/>
            <a:ext cx="7772400" cy="1244522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Office of State Engineer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Future</a:t>
            </a:r>
            <a:endParaRPr lang="en-US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8001000" cy="4038600"/>
          </a:xfrm>
        </p:spPr>
        <p:txBody>
          <a:bodyPr>
            <a:noAutofit/>
          </a:bodyPr>
          <a:lstStyle/>
          <a:p>
            <a:pPr marL="117475" lvl="1" algn="l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January 2020:</a:t>
            </a:r>
          </a:p>
          <a:p>
            <a:pPr marL="461963" lvl="1" indent="-231775" algn="l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Revised Manual</a:t>
            </a:r>
          </a:p>
          <a:p>
            <a:pPr marL="800100" lvl="2" indent="-342900" algn="l"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Law changes (S530 = Act 41) w/ associated forms</a:t>
            </a:r>
          </a:p>
          <a:p>
            <a:pPr marL="800100" lvl="2" indent="-342900" algn="l"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ral revisions</a:t>
            </a:r>
          </a:p>
          <a:p>
            <a:pPr marL="576263" lvl="1" indent="-350838" algn="l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Adoption of the 2018 ICC Codes</a:t>
            </a:r>
          </a:p>
          <a:p>
            <a:pPr marL="576263" lvl="1" indent="-350838" algn="l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AIA Documents 2017, SCOSE Editions</a:t>
            </a:r>
          </a:p>
          <a:p>
            <a:pPr marL="800100" lvl="2" indent="-342900" algn="l"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A101, A201, A701, and B101</a:t>
            </a:r>
          </a:p>
          <a:p>
            <a:pPr marL="800100" lvl="2" indent="-342900" algn="l"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Manager at Risk</a:t>
            </a:r>
          </a:p>
          <a:p>
            <a:pPr marL="576262" lvl="1" indent="-342900" algn="l">
              <a:spcBef>
                <a:spcPts val="1000"/>
              </a:spcBef>
              <a:buFont typeface="Wingdings" panose="05000000000000000000" pitchFamily="2" charset="2"/>
              <a:buChar char="§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OSE Contract for Design-Build</a:t>
            </a:r>
          </a:p>
          <a:p>
            <a:pPr marL="2171700" lvl="4" indent="-342900" algn="l">
              <a:buFont typeface="Wingdings" panose="05000000000000000000" pitchFamily="2" charset="2"/>
              <a:buChar char="v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91C68D40-69AD-4367-A0C7-08F6710382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1174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3279"/>
            <a:ext cx="7772400" cy="1092121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Office of State Engineer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Definitions</a:t>
            </a:r>
            <a:endParaRPr lang="en-US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95400"/>
            <a:ext cx="7924800" cy="4800600"/>
          </a:xfrm>
        </p:spPr>
        <p:txBody>
          <a:bodyPr>
            <a:noAutofit/>
          </a:bodyPr>
          <a:lstStyle/>
          <a:p>
            <a:pPr lvl="1" algn="l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Agency: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client, the entity that will send you a check for services rendered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l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Agency Certification: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Agency can perform a procurement without concurrence by OSE up to a certain amount of $</a:t>
            </a:r>
          </a:p>
          <a:p>
            <a:pPr marL="1257300" lvl="2" indent="-342900" algn="l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A/E contract award ($50k max)</a:t>
            </a:r>
          </a:p>
          <a:p>
            <a:pPr marL="1257300" lvl="2" indent="-342900" algn="l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A/E contract amendment</a:t>
            </a:r>
          </a:p>
          <a:p>
            <a:pPr marL="1257300" lvl="2" indent="-342900" algn="l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Contract award</a:t>
            </a:r>
          </a:p>
          <a:p>
            <a:pPr marL="1257300" lvl="2" indent="-342900" algn="l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Contract amendment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$50,000 minimum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Agency Certification on MMO website &gt;Audits </a:t>
            </a:r>
          </a:p>
          <a:p>
            <a:pPr marL="800100" lvl="1" indent="-342900" algn="l">
              <a:buFont typeface="Wingdings" panose="05000000000000000000" pitchFamily="2" charset="2"/>
              <a:buChar char="v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71700" lvl="4" indent="-342900" algn="l">
              <a:buFont typeface="Wingdings" panose="05000000000000000000" pitchFamily="2" charset="2"/>
              <a:buChar char="v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91C68D40-69AD-4367-A0C7-08F6710382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4297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6916"/>
            <a:ext cx="7772400" cy="1536065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Office of State Engineer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066800"/>
            <a:ext cx="7924800" cy="4191000"/>
          </a:xfrm>
        </p:spPr>
        <p:txBody>
          <a:bodyPr>
            <a:noAutofit/>
          </a:bodyPr>
          <a:lstStyle/>
          <a:p>
            <a:pPr lvl="1"/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</a:p>
          <a:p>
            <a:pPr marL="800100" lvl="1" indent="-342900" algn="l">
              <a:buFont typeface="Wingdings" panose="05000000000000000000" pitchFamily="2" charset="2"/>
              <a:buChar char="v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4" algn="l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4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(If not, it’s Break Time)</a:t>
            </a:r>
          </a:p>
        </p:txBody>
      </p:sp>
      <p:pic>
        <p:nvPicPr>
          <p:cNvPr id="5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91C68D40-69AD-4367-A0C7-08F6710382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415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7772400" cy="1701721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CHANGES  IN  SC CONSTRUCTION PROCUREMENT  </a:t>
            </a:r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2019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7543800" cy="3276600"/>
          </a:xfrm>
        </p:spPr>
        <p:txBody>
          <a:bodyPr>
            <a:noAutofit/>
          </a:bodyPr>
          <a:lstStyle/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 Legislature adopted changes to the SC Procurement Code.</a:t>
            </a:r>
          </a:p>
          <a:p>
            <a:pPr marL="569913" algn="just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(S530 =&gt; Act 41)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Several of these will affect construction procurement.</a:t>
            </a:r>
          </a:p>
        </p:txBody>
      </p:sp>
      <p:pic>
        <p:nvPicPr>
          <p:cNvPr id="5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91C68D40-69AD-4367-A0C7-08F6710382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26832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9387"/>
            <a:ext cx="7772400" cy="811213"/>
          </a:xfrm>
        </p:spPr>
        <p:txBody>
          <a:bodyPr>
            <a:normAutofit/>
          </a:bodyPr>
          <a:lstStyle/>
          <a:p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 PURCHASES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924800" cy="3733800"/>
          </a:xfrm>
        </p:spPr>
        <p:txBody>
          <a:bodyPr>
            <a:noAutofit/>
          </a:bodyPr>
          <a:lstStyle/>
          <a:p>
            <a:pPr algn="just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Agencies may purchase Construction Services between $10K and $100K (previously $50K) by:</a:t>
            </a:r>
          </a:p>
          <a:p>
            <a:pPr algn="l"/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l">
              <a:buSzPct val="120000"/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Obtaining 3 written quotes, or</a:t>
            </a:r>
          </a:p>
          <a:p>
            <a:pPr marL="571500" indent="-571500" algn="l">
              <a:buSzPct val="120000"/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Advertising in South Carolina Business Opportunities (SCBO).</a:t>
            </a:r>
          </a:p>
        </p:txBody>
      </p:sp>
      <p:pic>
        <p:nvPicPr>
          <p:cNvPr id="5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60D4C208-5218-4698-92CD-673BBCA4D1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50446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3174" y="203278"/>
            <a:ext cx="7658100" cy="711123"/>
          </a:xfrm>
        </p:spPr>
        <p:txBody>
          <a:bodyPr>
            <a:noAutofit/>
          </a:bodyPr>
          <a:lstStyle/>
          <a:p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 PURCHASES</a:t>
            </a:r>
          </a:p>
        </p:txBody>
      </p:sp>
      <p:pic>
        <p:nvPicPr>
          <p:cNvPr id="1026" name="Picture 2" descr="C:\Users\dbsalley\AppData\Local\Microsoft\Windows\Temporary Internet Files\Content.Outlook\2GRG58NI\PPBann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656842A-F624-4EFF-85F2-E6001CD537C5}"/>
              </a:ext>
            </a:extLst>
          </p:cNvPr>
          <p:cNvSpPr/>
          <p:nvPr/>
        </p:nvSpPr>
        <p:spPr>
          <a:xfrm>
            <a:off x="534629" y="1223481"/>
            <a:ext cx="8074742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Advertisements in SCBO will be under the category of “Minor Construction”.</a:t>
            </a:r>
          </a:p>
          <a:p>
            <a:pPr marL="457200" indent="-45720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Agencies without certification above $50,000 will have to get approval from OSE to advertise and award a contract.</a:t>
            </a:r>
          </a:p>
          <a:p>
            <a:pPr marL="457200" indent="-457200" algn="just">
              <a:spcBef>
                <a:spcPts val="1200"/>
              </a:spcBef>
              <a:buSzPct val="120000"/>
              <a:buFont typeface="Wingdings" panose="05000000000000000000" pitchFamily="2" charset="2"/>
              <a:buChar char="§"/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projects over $50,000 will still require Performance and Labor and Material Payment Bonds.  No Bid Bonds are required on any Minor Construction projects.</a:t>
            </a:r>
            <a:endParaRPr lang="en-US" sz="3000" b="1" dirty="0">
              <a:latin typeface="Footlight MT Light" panose="0204060206030A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2136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5239" y="203279"/>
            <a:ext cx="7772400" cy="1168322"/>
          </a:xfrm>
        </p:spPr>
        <p:txBody>
          <a:bodyPr>
            <a:noAutofit/>
          </a:bodyPr>
          <a:lstStyle/>
          <a:p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INDEFINITE DELIVERY CONTRACTS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7848600" cy="3810001"/>
          </a:xfrm>
        </p:spPr>
        <p:txBody>
          <a:bodyPr>
            <a:noAutofit/>
          </a:bodyPr>
          <a:lstStyle/>
          <a:p>
            <a:pPr marL="571500" indent="-571500" algn="just">
              <a:buSzPct val="120000"/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Indefinite Delivery Contracts (IDCs) for Professional (A/E) Services and Construction Services are no longer allowed.</a:t>
            </a:r>
          </a:p>
          <a:p>
            <a:pPr marL="171450" indent="-171450" algn="l">
              <a:buSzPct val="120000"/>
              <a:buFont typeface="Wingdings" panose="05000000000000000000" pitchFamily="2" charset="2"/>
              <a:buChar char="§"/>
            </a:pP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SzPct val="120000"/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Existing IDCs will remain in effect until they expire on either time or money limits.</a:t>
            </a:r>
          </a:p>
        </p:txBody>
      </p:sp>
      <p:pic>
        <p:nvPicPr>
          <p:cNvPr id="5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60D4C208-5218-4698-92CD-673BBCA4D1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1740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2371"/>
            <a:ext cx="7772400" cy="823942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Office of State Engineer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(OSE)</a:t>
            </a:r>
            <a:endParaRPr lang="en-US" sz="31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86258"/>
            <a:ext cx="7772400" cy="82394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John White, PE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 Engineer</a:t>
            </a:r>
          </a:p>
        </p:txBody>
      </p:sp>
      <p:pic>
        <p:nvPicPr>
          <p:cNvPr id="5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91C68D40-69AD-4367-A0C7-08F6710382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B6C5F22-4A54-4FFA-96E1-6DE02D9EE25E}"/>
              </a:ext>
            </a:extLst>
          </p:cNvPr>
          <p:cNvSpPr/>
          <p:nvPr/>
        </p:nvSpPr>
        <p:spPr>
          <a:xfrm>
            <a:off x="5820970" y="1897724"/>
            <a:ext cx="2538067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Margaret Jordan, PE</a:t>
            </a:r>
          </a:p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Deputy State Engineer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CB9A185-3B7F-4C8F-BE29-C737A1F8134D}"/>
              </a:ext>
            </a:extLst>
          </p:cNvPr>
          <p:cNvSpPr/>
          <p:nvPr/>
        </p:nvSpPr>
        <p:spPr>
          <a:xfrm>
            <a:off x="1087151" y="1901103"/>
            <a:ext cx="1971445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Phil Gerald, PE</a:t>
            </a:r>
          </a:p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Deputy State Engineer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F11990E-7FFB-45D1-A361-E118032BE53A}"/>
              </a:ext>
            </a:extLst>
          </p:cNvPr>
          <p:cNvSpPr/>
          <p:nvPr/>
        </p:nvSpPr>
        <p:spPr>
          <a:xfrm>
            <a:off x="6473425" y="2967344"/>
            <a:ext cx="2028376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 Gailey, AIA</a:t>
            </a:r>
          </a:p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CA73267-A867-4647-8950-31075874E434}"/>
              </a:ext>
            </a:extLst>
          </p:cNvPr>
          <p:cNvSpPr/>
          <p:nvPr/>
        </p:nvSpPr>
        <p:spPr>
          <a:xfrm>
            <a:off x="6394205" y="3852843"/>
            <a:ext cx="2186817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Perry Derrick, PE</a:t>
            </a:r>
          </a:p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Structural Engineer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8D7B3-CA44-47BB-90FE-CA2C7CBED0A3}"/>
              </a:ext>
            </a:extLst>
          </p:cNvPr>
          <p:cNvSpPr/>
          <p:nvPr/>
        </p:nvSpPr>
        <p:spPr>
          <a:xfrm>
            <a:off x="3608487" y="2535400"/>
            <a:ext cx="20283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Michael Cooper</a:t>
            </a:r>
          </a:p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 Coordinator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99C2894-08E5-4EB2-9D6B-36C7F9E68E5F}"/>
              </a:ext>
            </a:extLst>
          </p:cNvPr>
          <p:cNvSpPr/>
          <p:nvPr/>
        </p:nvSpPr>
        <p:spPr>
          <a:xfrm>
            <a:off x="533400" y="3852843"/>
            <a:ext cx="2011641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Fred Walker, PE</a:t>
            </a:r>
          </a:p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Mechanical Engineer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DC045F8-ED56-4E85-BDDD-1DDAD32E6364}"/>
              </a:ext>
            </a:extLst>
          </p:cNvPr>
          <p:cNvSpPr/>
          <p:nvPr/>
        </p:nvSpPr>
        <p:spPr>
          <a:xfrm>
            <a:off x="533400" y="2967344"/>
            <a:ext cx="1845634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Lyth Clark, PE</a:t>
            </a:r>
          </a:p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Fire Protection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3C95ECC-584C-4B74-92AC-1C1128E3C507}"/>
              </a:ext>
            </a:extLst>
          </p:cNvPr>
          <p:cNvSpPr/>
          <p:nvPr/>
        </p:nvSpPr>
        <p:spPr>
          <a:xfrm>
            <a:off x="3508299" y="3852843"/>
            <a:ext cx="2228752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Clint Burdett, AIA</a:t>
            </a:r>
          </a:p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Architect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800CB14-86E9-4B6B-A121-6A3822CBA44F}"/>
              </a:ext>
            </a:extLst>
          </p:cNvPr>
          <p:cNvSpPr/>
          <p:nvPr/>
        </p:nvSpPr>
        <p:spPr>
          <a:xfrm>
            <a:off x="5194248" y="4849826"/>
            <a:ext cx="2258952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 Lanning, PE</a:t>
            </a:r>
          </a:p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Mechanical Engineer</a:t>
            </a: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Charleston Office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676FD05-B087-466C-9679-4C664AD556BC}"/>
              </a:ext>
            </a:extLst>
          </p:cNvPr>
          <p:cNvSpPr/>
          <p:nvPr/>
        </p:nvSpPr>
        <p:spPr>
          <a:xfrm>
            <a:off x="2094810" y="4849826"/>
            <a:ext cx="1952458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Jim McVey, PE</a:t>
            </a:r>
          </a:p>
          <a:p>
            <a:pPr algn="ctr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Electrical Engineer</a:t>
            </a: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Spartanburg Office</a:t>
            </a:r>
          </a:p>
        </p:txBody>
      </p:sp>
    </p:spTree>
    <p:extLst>
      <p:ext uri="{BB962C8B-B14F-4D97-AF65-F5344CB8AC3E}">
        <p14:creationId xmlns:p14="http://schemas.microsoft.com/office/powerpoint/2010/main" val="38394367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534400" cy="56388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now have:</a:t>
            </a:r>
          </a:p>
          <a:p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INDEFINITE QUANTITY CONTRACTS</a:t>
            </a: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(IDQs) 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A/E Services, and</a:t>
            </a:r>
          </a:p>
          <a:p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TASK ORDER CONTRACTS (TOCs)</a:t>
            </a:r>
          </a:p>
          <a:p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Construction Services.</a:t>
            </a:r>
          </a:p>
          <a:p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(found in Chapter 9 and App. D of the OSE Manual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https://procurement.sc.gov/manual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pic>
        <p:nvPicPr>
          <p:cNvPr id="5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60D4C208-5218-4698-92CD-673BBCA4D1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03309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76097"/>
            <a:ext cx="8763000" cy="914503"/>
          </a:xfrm>
        </p:spPr>
        <p:txBody>
          <a:bodyPr>
            <a:normAutofit/>
          </a:bodyPr>
          <a:lstStyle/>
          <a:p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INDEFINITE QUANTITY CONTRACTS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229600" cy="5029200"/>
          </a:xfrm>
        </p:spPr>
        <p:txBody>
          <a:bodyPr>
            <a:no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9.4 of the OSE Manual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change in process from previous Professional Services IDC to IDQ – just a name change.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numbers will have a “P”.  (H99-P002-HG)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Qualification-based Selection method as described in Chapter 4 of the Manual.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Agencies may still do large and small contracts under this method. (NOTE: The new law increased the limit of individual small A/E contracts from $25,000 to $50,000.)</a:t>
            </a:r>
          </a:p>
        </p:txBody>
      </p:sp>
      <p:pic>
        <p:nvPicPr>
          <p:cNvPr id="5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79F01443-B0DD-4032-8D8A-24F9796918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92690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097"/>
            <a:ext cx="8001000" cy="914504"/>
          </a:xfrm>
        </p:spPr>
        <p:txBody>
          <a:bodyPr>
            <a:normAutofit/>
          </a:bodyPr>
          <a:lstStyle/>
          <a:p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ORDER CONTRACTS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2284" y="1295400"/>
            <a:ext cx="8229600" cy="4414911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9.6 of the OSE Manual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a qualification-based selection method – not bidding a representative project.  The Selection method is described in Chapter 9, Section 9.6.2.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n-US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numbers will have a “C”.  (H99-C002-HG)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n-US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OSE must approve award of all Task Order Contracts regardless of the Agency’s construction contract certification.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12144E6A-398D-478D-B498-E5DF745065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59954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76097"/>
            <a:ext cx="8534400" cy="762103"/>
          </a:xfrm>
        </p:spPr>
        <p:txBody>
          <a:bodyPr>
            <a:normAutofit/>
          </a:bodyPr>
          <a:lstStyle/>
          <a:p>
            <a:r>
              <a:rPr lang="en-US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LIMITATIONS OF TASK ORDER CONTRACTS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990600"/>
            <a:ext cx="7924800" cy="4876800"/>
          </a:xfrm>
        </p:spPr>
        <p:txBody>
          <a:bodyPr>
            <a:normAutofit fontScale="85000" lnSpcReduction="10000"/>
          </a:bodyPr>
          <a:lstStyle/>
          <a:p>
            <a:endParaRPr lang="en-US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0000"/>
              </a:lnSpc>
              <a:buSzPct val="12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Agency MUST award four (4), and only four, contracts for each specific category of service. No exceptions! </a:t>
            </a:r>
          </a:p>
          <a:p>
            <a:pPr marL="571500" indent="-571500" algn="just">
              <a:buSzPct val="120000"/>
              <a:buFont typeface="Wingdings" panose="05000000000000000000" pitchFamily="2" charset="2"/>
              <a:buChar char="§"/>
            </a:pP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0000"/>
              </a:lnSpc>
              <a:buSzPct val="12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Contracts must be for a term of 3 years, with 2 automatic 1-year extensions. Maximum time allowed for the contract, with extensions, is 5 years.</a:t>
            </a:r>
          </a:p>
          <a:p>
            <a:pPr marL="457200" indent="-457200" algn="just">
              <a:buSzPct val="120000"/>
              <a:buFont typeface="Wingdings" panose="05000000000000000000" pitchFamily="2" charset="2"/>
              <a:buChar char="§"/>
            </a:pP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0000"/>
              </a:lnSpc>
              <a:buSzPct val="12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sum of all task orders issued under a single TOC (includes all 4 Contractors) during the 5-year term of the contract may not exceed $4,000,000. </a:t>
            </a:r>
          </a:p>
          <a:p>
            <a:pPr marL="457200" indent="-457200" algn="just">
              <a:buSzPct val="120000"/>
              <a:buFont typeface="Wingdings" panose="05000000000000000000" pitchFamily="2" charset="2"/>
              <a:buChar char="§"/>
            </a:pP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0000"/>
              </a:lnSpc>
              <a:buSzPct val="12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minimum amount of a Task Order is $90,000.  The maximum amount of a Task Order is $350,000.</a:t>
            </a:r>
          </a:p>
          <a:p>
            <a:pPr algn="just"/>
            <a:endParaRPr lang="en-US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8BA04D9D-A769-46F2-81F9-917DD2F830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4831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1"/>
            <a:ext cx="8534400" cy="685799"/>
          </a:xfrm>
        </p:spPr>
        <p:txBody>
          <a:bodyPr>
            <a:normAutofit/>
          </a:bodyPr>
          <a:lstStyle/>
          <a:p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AWARD OF TOCS &amp; TASK ORDERS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382000" cy="4953000"/>
          </a:xfrm>
        </p:spPr>
        <p:txBody>
          <a:bodyPr>
            <a:normAutofit fontScale="55000" lnSpcReduction="20000"/>
          </a:bodyPr>
          <a:lstStyle/>
          <a:p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SzPct val="120000"/>
              <a:buFont typeface="Wingdings" panose="05000000000000000000" pitchFamily="2" charset="2"/>
              <a:buChar char="§"/>
            </a:pP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consideration, Contractor’s will submit the “</a:t>
            </a:r>
            <a:r>
              <a:rPr lang="en-US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Contractor’s Statement of Qualifications &amp; Questionnaire</a:t>
            </a: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(Appendix D.3).</a:t>
            </a:r>
          </a:p>
          <a:p>
            <a:pPr marL="571500" indent="-571500" algn="just">
              <a:buSzPct val="120000"/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6263" lvl="1" indent="-571500" algn="just">
              <a:buSzPct val="120000"/>
              <a:buFont typeface="Wingdings" panose="05000000000000000000" pitchFamily="2" charset="2"/>
              <a:buChar char="§"/>
            </a:pP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interviews – selection based on Questionnaire submitted by Contractors.</a:t>
            </a:r>
          </a:p>
          <a:p>
            <a:pPr marL="1028700" lvl="1" indent="-571500" algn="just">
              <a:buSzPct val="120000"/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SzPct val="120000"/>
              <a:buFont typeface="Wingdings" panose="05000000000000000000" pitchFamily="2" charset="2"/>
              <a:buChar char="§"/>
            </a:pP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award an individual Task Order, the Agency must solicit competitive bids from all four contractors on the TOC.</a:t>
            </a:r>
          </a:p>
          <a:p>
            <a:pPr marL="571500" indent="-571500" algn="just">
              <a:buSzPct val="120000"/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SzPct val="120000"/>
              <a:buFont typeface="Wingdings" panose="05000000000000000000" pitchFamily="2" charset="2"/>
              <a:buChar char="§"/>
            </a:pP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Agency must receive at least 2 responsive, bona fide bids to award a Task Order.</a:t>
            </a:r>
          </a:p>
          <a:p>
            <a:pPr marL="571500" indent="-571500" algn="just">
              <a:buSzPct val="120000"/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SzPct val="120000"/>
              <a:buFont typeface="Wingdings" panose="05000000000000000000" pitchFamily="2" charset="2"/>
              <a:buChar char="§"/>
            </a:pPr>
            <a:r>
              <a:rPr lang="en-US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Agency must award the Task Order to the contractor providing </a:t>
            </a:r>
            <a:r>
              <a:rPr lang="en-US" sz="3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lowest bid within the Task Order dollar limits.</a:t>
            </a:r>
          </a:p>
          <a:p>
            <a:pPr marL="344488" indent="-344488" algn="just"/>
            <a:endParaRPr lang="en-US" sz="3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 algn="just">
              <a:buSzPct val="120000"/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3082E613-2EA3-498B-B58A-DB00CFFADB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90914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9387"/>
            <a:ext cx="8305800" cy="1725613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PREQUALIFICATION OF CONTRACTORS/SUBCONTRACTORS </a:t>
            </a:r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DESIGN-BID-BUILD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286000"/>
            <a:ext cx="8153400" cy="3657600"/>
          </a:xfrm>
        </p:spPr>
        <p:txBody>
          <a:bodyPr>
            <a:noAutofit/>
          </a:bodyPr>
          <a:lstStyle/>
          <a:p>
            <a:pPr marL="457200" indent="-457200" algn="just">
              <a:buSzPct val="120000"/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 is for use on any Design-Bid-Build projects and must be approved by the State Engineer.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en-US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SzPct val="120000"/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 contractors / subcontractors to be prequalified is not protestable; however, if at least 2 contractors or subcontractors are not prequalified, the process must be cancelled.</a:t>
            </a:r>
          </a:p>
        </p:txBody>
      </p:sp>
      <p:pic>
        <p:nvPicPr>
          <p:cNvPr id="5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60D4C208-5218-4698-92CD-673BBCA4D1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28987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9387"/>
            <a:ext cx="8305800" cy="1649413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PREQUALIFICATION OF CONTRACTORS/SUBCONTRACTORS </a:t>
            </a:r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DESIGN-BID-BUILD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286000"/>
            <a:ext cx="8077200" cy="3657600"/>
          </a:xfrm>
        </p:spPr>
        <p:txBody>
          <a:bodyPr>
            <a:noAutofit/>
          </a:bodyPr>
          <a:lstStyle/>
          <a:p>
            <a:pPr marL="457200" indent="-457200" algn="just">
              <a:buSzPct val="12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Agency must advertise to prequalify in SCBO.  Advertisement must include, at minimum, a full project description and the licensing classification or subclassification required.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US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SzPct val="12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Agency must provide to Contractors, upon request, a “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Contractor’s Statement of Qualifications &amp; Questionnaire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for them to use to apply for consideration.</a:t>
            </a:r>
          </a:p>
        </p:txBody>
      </p:sp>
      <p:pic>
        <p:nvPicPr>
          <p:cNvPr id="5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60D4C208-5218-4698-92CD-673BBCA4D1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41319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9387"/>
            <a:ext cx="8305800" cy="1649413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PREQUALIFICATION OF CONTRACTORS/SUBCONTRACTORS </a:t>
            </a:r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DESIGN-BID-BUILD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074606"/>
            <a:ext cx="8001000" cy="3945194"/>
          </a:xfrm>
        </p:spPr>
        <p:txBody>
          <a:bodyPr>
            <a:noAutofit/>
          </a:bodyPr>
          <a:lstStyle/>
          <a:p>
            <a:pPr marL="571500" indent="-571500" algn="just">
              <a:buSzPct val="12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Agency selection committee will evaluate all submittals from Contractors and determine the list to be prequalified.  There will be no interviews.</a:t>
            </a:r>
          </a:p>
          <a:p>
            <a:pPr marL="571500" indent="-571500" algn="just">
              <a:buSzPct val="120000"/>
              <a:buFont typeface="Wingdings" panose="05000000000000000000" pitchFamily="2" charset="2"/>
              <a:buChar char="§"/>
            </a:pPr>
            <a:endParaRPr lang="en-US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SzPct val="12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approval of the prequalified Contractors, the Agency will proceed with the bidding process, but only among the Prequalified Contractors. No advertising in SCBO.</a:t>
            </a:r>
          </a:p>
          <a:p>
            <a:pPr marL="571500" indent="-571500" algn="just">
              <a:buSzPct val="120000"/>
              <a:buFont typeface="Wingdings" panose="05000000000000000000" pitchFamily="2" charset="2"/>
              <a:buChar char="§"/>
            </a:pPr>
            <a:endParaRPr lang="en-US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SzPct val="12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only Subcontractors are prequalified, the project will be advertised in SCBO and all contractors will be required to use the prequalified subs.</a:t>
            </a:r>
          </a:p>
        </p:txBody>
      </p:sp>
      <p:pic>
        <p:nvPicPr>
          <p:cNvPr id="5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60D4C208-5218-4698-92CD-673BBCA4D1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936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3E863-824D-45D8-8BD7-98A227670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1981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b="1" dirty="0">
                <a:latin typeface="MV Boli" panose="02000500030200090000" pitchFamily="2" charset="0"/>
                <a:cs typeface="MV Boli" panose="02000500030200090000" pitchFamily="2" charset="0"/>
              </a:rPr>
              <a:t>QUESTIONS?</a:t>
            </a:r>
          </a:p>
        </p:txBody>
      </p:sp>
      <p:pic>
        <p:nvPicPr>
          <p:cNvPr id="4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A98428B1-AC5F-4A59-B0CE-1358E287BF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8034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8208C-A815-46D4-AEAD-5E565457B0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dirty="0">
                <a:solidFill>
                  <a:srgbClr val="002060"/>
                </a:solidFill>
              </a:rPr>
              <a:t>-Questions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-Comments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-feedback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A71B29-99DD-490A-8A8F-377A1E403E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5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DPS@sfaa.sc.gov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9F11B6-1E48-4A99-A13A-614AA07471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3534" y="999766"/>
            <a:ext cx="3333333" cy="119047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6A17D70-7CC4-4978-B7D7-CB975589A1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3535" y="2190244"/>
            <a:ext cx="3333333" cy="64257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59275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963000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Office of State Engineer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1201 Main St #600</a:t>
            </a:r>
            <a:b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Columbia, SC 29201</a:t>
            </a:r>
            <a:b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https://www.procurement.sc.gov</a:t>
            </a:r>
            <a:endParaRPr lang="en-US" sz="27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735" y="3180500"/>
            <a:ext cx="7924800" cy="2362200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ARE NOT:</a:t>
            </a:r>
          </a:p>
          <a:p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 of School Facilities (OSF)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(Schools K-12)</a:t>
            </a:r>
          </a:p>
          <a:p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Transportation (DOT)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(Roads, Bridges, etc.)</a:t>
            </a:r>
          </a:p>
        </p:txBody>
      </p:sp>
      <p:pic>
        <p:nvPicPr>
          <p:cNvPr id="5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91C68D40-69AD-4367-A0C7-08F6710382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4118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7867"/>
            <a:ext cx="7772400" cy="882333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Office of State Engineer</a:t>
            </a:r>
            <a:endParaRPr lang="en-US" sz="4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7924800" cy="32004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are the Authority Having Jurisdiction (AHJ) for the Design and Construction of State Funded Buildings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(SC Law § 10-1-180)</a:t>
            </a:r>
          </a:p>
          <a:p>
            <a:pPr>
              <a:spcBef>
                <a:spcPts val="600"/>
              </a:spcBef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Building Permit</a:t>
            </a:r>
          </a:p>
          <a:p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Certificate of Occupancy</a:t>
            </a: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91C68D40-69AD-4367-A0C7-08F6710382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148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231265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Duties of the Office of State Engineer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 Law §§ 11-35-830 &amp; 845</a:t>
            </a:r>
            <a:endParaRPr lang="en-US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133600"/>
            <a:ext cx="7924800" cy="30480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 the “Manual for Planning and Execution of State Permanent Improvements” (“Manual”)</a:t>
            </a:r>
            <a:r>
              <a:rPr lang="en-US" sz="2800" dirty="0">
                <a:hlinkClick r:id="rId2"/>
              </a:rPr>
              <a:t> https://procurement.sc.gov/manual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Oversee all procurements involving construction, architectural &amp; engineering, construction management, and land surveying services</a:t>
            </a: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91C68D40-69AD-4367-A0C7-08F6710382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0590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002665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Duties of the Office of State Engineer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Manual Contents</a:t>
            </a:r>
            <a:endParaRPr lang="en-US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715616"/>
            <a:ext cx="7924800" cy="4267200"/>
          </a:xfrm>
        </p:spPr>
        <p:txBody>
          <a:bodyPr>
            <a:noAutofit/>
          </a:bodyPr>
          <a:lstStyle/>
          <a:p>
            <a:pPr marL="344488" lvl="1" indent="-344488" algn="l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Applicable Building Code editions</a:t>
            </a:r>
          </a:p>
          <a:p>
            <a:pPr marL="344488" lvl="1" indent="-344488" algn="l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Procedures for A/E procurement</a:t>
            </a:r>
          </a:p>
          <a:p>
            <a:pPr marL="344488" lvl="1" indent="-344488" algn="l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Procedures for Construction procurement</a:t>
            </a:r>
          </a:p>
          <a:p>
            <a:pPr marL="344488" lvl="1" indent="-344488" algn="l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Procedures for Construction Contract Administration</a:t>
            </a:r>
          </a:p>
          <a:p>
            <a:pPr marL="344488" lvl="1" indent="-344488" algn="l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Miscellaneous Procurements</a:t>
            </a:r>
          </a:p>
          <a:p>
            <a:pPr marL="688975" lvl="2"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 Purchases</a:t>
            </a:r>
          </a:p>
          <a:p>
            <a:pPr marL="688975" lvl="2"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Sole Source procurements </a:t>
            </a:r>
          </a:p>
          <a:p>
            <a:pPr marL="688975" lvl="2"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Emergency procurements</a:t>
            </a:r>
          </a:p>
          <a:p>
            <a:pPr marL="344488" lvl="1" indent="-342900" algn="l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Forms</a:t>
            </a:r>
          </a:p>
          <a:p>
            <a:pPr marL="628650" lvl="2" algn="l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Advertising for A/E Services to the Certificate of Substantial Completion and Final Completion</a:t>
            </a:r>
          </a:p>
        </p:txBody>
      </p:sp>
      <p:pic>
        <p:nvPicPr>
          <p:cNvPr id="5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91C68D40-69AD-4367-A0C7-08F6710382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9472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6639" y="304800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Duties of the Office of State Engineer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Manual Contents</a:t>
            </a:r>
            <a:endParaRPr lang="en-US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0439" y="1559027"/>
            <a:ext cx="7924800" cy="4305300"/>
          </a:xfrm>
        </p:spPr>
        <p:txBody>
          <a:bodyPr>
            <a:noAutofit/>
          </a:bodyPr>
          <a:lstStyle/>
          <a:p>
            <a:pPr marL="225425" lvl="1" indent="-4763" algn="l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Professionals, Chapter 5:</a:t>
            </a:r>
          </a:p>
          <a:p>
            <a:pPr marL="800100" lvl="1" indent="-342900" algn="l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Codes and Standards enforced by OSE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Expectations of properly completed Schematic Design and Construction Documents 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Contents of the Project Manual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Drawing Standards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Prohibited Building Materials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Conservation and Sustainable Construction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 requirements Flood Hazard Areas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 requirements for Existing Structures</a:t>
            </a:r>
          </a:p>
        </p:txBody>
      </p:sp>
      <p:pic>
        <p:nvPicPr>
          <p:cNvPr id="5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91C68D40-69AD-4367-A0C7-08F6710382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2240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Duties of the Office of State Engineer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Manual Contents</a:t>
            </a:r>
            <a:endParaRPr lang="en-US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828800"/>
            <a:ext cx="7924800" cy="3581400"/>
          </a:xfrm>
        </p:spPr>
        <p:txBody>
          <a:bodyPr>
            <a:noAutofit/>
          </a:bodyPr>
          <a:lstStyle/>
          <a:p>
            <a:pPr marL="225425" lvl="1" algn="l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Contractors:</a:t>
            </a:r>
          </a:p>
          <a:p>
            <a:pPr marL="569913" lvl="1" indent="-342900" algn="l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Prequalification for Design-Bid-Build (Chapter 3)</a:t>
            </a:r>
          </a:p>
          <a:p>
            <a:pPr marL="569913" lvl="1" indent="-342900" algn="l"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Bidding and Bid Opening procedures (Chapter 6)</a:t>
            </a:r>
          </a:p>
          <a:p>
            <a:pPr marL="569913" lvl="1" indent="-342900" algn="l"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Design-Bid-Build Contract Administration (Chapter 7) </a:t>
            </a:r>
          </a:p>
          <a:p>
            <a:pPr marL="569913" lvl="1" indent="-342900" algn="l"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Manager at Risk (Chapter 11)</a:t>
            </a:r>
          </a:p>
          <a:p>
            <a:pPr marL="569913" lvl="1" indent="-342900" algn="l">
              <a:buFont typeface="Wingdings" panose="05000000000000000000" pitchFamily="2" charset="2"/>
              <a:buChar char="§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Design-Build (Chapter 12)</a:t>
            </a:r>
          </a:p>
        </p:txBody>
      </p:sp>
      <p:pic>
        <p:nvPicPr>
          <p:cNvPr id="5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91C68D40-69AD-4367-A0C7-08F6710382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433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03278"/>
            <a:ext cx="8229600" cy="1244522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Duties of the Office of State Engineer</a:t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Manual Contents</a:t>
            </a:r>
            <a:endParaRPr lang="en-US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828800"/>
            <a:ext cx="7924800" cy="3657600"/>
          </a:xfrm>
        </p:spPr>
        <p:txBody>
          <a:bodyPr>
            <a:noAutofit/>
          </a:bodyPr>
          <a:lstStyle/>
          <a:p>
            <a:pPr lvl="1" algn="l"/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1175" lvl="1" indent="-457200" algn="l">
              <a:buFont typeface="Wingdings" panose="05000000000000000000" pitchFamily="2" charset="2"/>
              <a:buChar char="§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Professionals:</a:t>
            </a:r>
          </a:p>
          <a:p>
            <a:pPr marL="1254125" lvl="1" indent="-457200" algn="l"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 &amp; Large Contracts (Chapter 4)</a:t>
            </a:r>
          </a:p>
          <a:p>
            <a:pPr marL="1254125" lvl="1" indent="-457200" algn="l"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Indefinite Quantity Contracts (Chapter 9)</a:t>
            </a:r>
          </a:p>
          <a:p>
            <a:pPr marL="800100" lvl="1" indent="-342900" algn="l">
              <a:buFont typeface="Wingdings" panose="05000000000000000000" pitchFamily="2" charset="2"/>
              <a:buChar char="v"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1963" lvl="1" indent="-457200" algn="l">
              <a:buFont typeface="Wingdings" panose="05000000000000000000" pitchFamily="2" charset="2"/>
              <a:buChar char="§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Contractors:</a:t>
            </a:r>
          </a:p>
          <a:p>
            <a:pPr marL="1254125" lvl="1" indent="-457200" algn="l"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 Procurements (Chapter 8)</a:t>
            </a:r>
          </a:p>
          <a:p>
            <a:pPr marL="1254125" lvl="1" indent="-457200" algn="l"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Order Contracts (Chapter 9)</a:t>
            </a:r>
          </a:p>
        </p:txBody>
      </p:sp>
      <p:pic>
        <p:nvPicPr>
          <p:cNvPr id="5" name="Picture 2" descr="C:\Users\dbsalley\AppData\Local\Microsoft\Windows\Temporary Internet Files\Content.Outlook\2GRG58NI\PPBanner.jpg">
            <a:extLst>
              <a:ext uri="{FF2B5EF4-FFF2-40B4-BE49-F238E27FC236}">
                <a16:creationId xmlns:a16="http://schemas.microsoft.com/office/drawing/2014/main" id="{91C68D40-69AD-4367-A0C7-08F6710382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4800600" cy="482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7551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3183</TotalTime>
  <Words>1404</Words>
  <Application>Microsoft Office PowerPoint</Application>
  <PresentationFormat>On-screen Show (4:3)</PresentationFormat>
  <Paragraphs>214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40" baseType="lpstr">
      <vt:lpstr>Arial</vt:lpstr>
      <vt:lpstr>Calibri</vt:lpstr>
      <vt:lpstr>Calibri Light</vt:lpstr>
      <vt:lpstr>Century Gothic</vt:lpstr>
      <vt:lpstr>Footlight MT Light</vt:lpstr>
      <vt:lpstr>MV Boli</vt:lpstr>
      <vt:lpstr>Times New Roman</vt:lpstr>
      <vt:lpstr>Wingdings</vt:lpstr>
      <vt:lpstr>Wingdings 3</vt:lpstr>
      <vt:lpstr>Office Theme</vt:lpstr>
      <vt:lpstr>Slice</vt:lpstr>
      <vt:lpstr>OSE  Meets the Construction Community</vt:lpstr>
      <vt:lpstr>Office of State Engineer (OSE)</vt:lpstr>
      <vt:lpstr>Office of State Engineer 1201 Main St #600 Columbia, SC 29201 https://www.procurement.sc.gov</vt:lpstr>
      <vt:lpstr>Office of State Engineer</vt:lpstr>
      <vt:lpstr>Duties of the Office of State Engineer SC Law §§ 11-35-830 &amp; 845</vt:lpstr>
      <vt:lpstr>Duties of the Office of State Engineer Manual Contents</vt:lpstr>
      <vt:lpstr>Duties of the Office of State Engineer Manual Contents</vt:lpstr>
      <vt:lpstr>Duties of the Office of State Engineer Manual Contents</vt:lpstr>
      <vt:lpstr>Duties of the Office of State Engineer Manual Contents</vt:lpstr>
      <vt:lpstr>Duties of the Office of State Engineer Manual Contents</vt:lpstr>
      <vt:lpstr>Duties of the Office of State Engineer Manual Contents</vt:lpstr>
      <vt:lpstr>Duties of the Office of State Engineer Manual</vt:lpstr>
      <vt:lpstr>Office of State Engineer The Future</vt:lpstr>
      <vt:lpstr>Office of State Engineer Definitions</vt:lpstr>
      <vt:lpstr>Office of State Engineer </vt:lpstr>
      <vt:lpstr>CHANGES  IN  SC CONSTRUCTION PROCUREMENT  MAY 2019</vt:lpstr>
      <vt:lpstr>SMALL PURCHASES</vt:lpstr>
      <vt:lpstr>SMALL PURCHASES</vt:lpstr>
      <vt:lpstr>INDEFINITE DELIVERY CONTRACTS</vt:lpstr>
      <vt:lpstr>PowerPoint Presentation</vt:lpstr>
      <vt:lpstr>INDEFINITE QUANTITY CONTRACTS</vt:lpstr>
      <vt:lpstr>TASK ORDER CONTRACTS</vt:lpstr>
      <vt:lpstr>LIMITATIONS OF TASK ORDER CONTRACTS</vt:lpstr>
      <vt:lpstr>AWARD OF TOCS &amp; TASK ORDERS</vt:lpstr>
      <vt:lpstr>PREQUALIFICATION OF CONTRACTORS/SUBCONTRACTORS FOR DESIGN-BID-BUILD</vt:lpstr>
      <vt:lpstr>PREQUALIFICATION OF CONTRACTORS/SUBCONTRACTORS FOR DESIGN-BID-BUILD</vt:lpstr>
      <vt:lpstr>PREQUALIFICATION OF CONTRACTORS/SUBCONTRACTORS FOR DESIGN-BID-BUILD</vt:lpstr>
      <vt:lpstr>PowerPoint Presentation</vt:lpstr>
      <vt:lpstr>  -Questions -Comments -feedback</vt:lpstr>
    </vt:vector>
  </TitlesOfParts>
  <Company>SC Budget and Control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Salley</dc:creator>
  <cp:lastModifiedBy>Gerald, Phil</cp:lastModifiedBy>
  <cp:revision>121</cp:revision>
  <cp:lastPrinted>2019-07-25T15:31:20Z</cp:lastPrinted>
  <dcterms:created xsi:type="dcterms:W3CDTF">2017-01-04T15:27:13Z</dcterms:created>
  <dcterms:modified xsi:type="dcterms:W3CDTF">2019-10-14T17:02:47Z</dcterms:modified>
</cp:coreProperties>
</file>