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0" r:id="rId4"/>
    <p:sldId id="258" r:id="rId5"/>
    <p:sldId id="259" r:id="rId6"/>
    <p:sldId id="261" r:id="rId7"/>
    <p:sldId id="262" r:id="rId8"/>
    <p:sldId id="271" r:id="rId9"/>
    <p:sldId id="272" r:id="rId10"/>
    <p:sldId id="278" r:id="rId11"/>
    <p:sldId id="273" r:id="rId12"/>
    <p:sldId id="274" r:id="rId13"/>
    <p:sldId id="275" r:id="rId14"/>
    <p:sldId id="276" r:id="rId15"/>
    <p:sldId id="277" r:id="rId16"/>
    <p:sldId id="266" r:id="rId17"/>
    <p:sldId id="279" r:id="rId18"/>
    <p:sldId id="284" r:id="rId19"/>
    <p:sldId id="281" r:id="rId20"/>
    <p:sldId id="282" r:id="rId21"/>
    <p:sldId id="283" r:id="rId22"/>
    <p:sldId id="285"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72" d="100"/>
          <a:sy n="72" d="100"/>
        </p:scale>
        <p:origin x="252" y="6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683F2B-6C54-4B24-95B4-621DC87B36CB}"/>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73892FF6-6B00-4CC7-AC8F-F323F35192D9}"/>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859348F-158E-4AC7-8702-24835C536A38}" type="datetimeFigureOut">
              <a:rPr lang="en-US" smtClean="0"/>
              <a:t>10/23/2023</a:t>
            </a:fld>
            <a:endParaRPr lang="en-US"/>
          </a:p>
        </p:txBody>
      </p:sp>
      <p:sp>
        <p:nvSpPr>
          <p:cNvPr id="4" name="Footer Placeholder 3">
            <a:extLst>
              <a:ext uri="{FF2B5EF4-FFF2-40B4-BE49-F238E27FC236}">
                <a16:creationId xmlns:a16="http://schemas.microsoft.com/office/drawing/2014/main" id="{0B80E047-F215-421A-B107-CD4EB186F6AC}"/>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624A9B-D3B5-4AE6-9BC6-3362EC25C881}"/>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C2525BB-00D7-4949-978B-3D8E4532CB89}" type="slidenum">
              <a:rPr lang="en-US" smtClean="0"/>
              <a:t>‹#›</a:t>
            </a:fld>
            <a:endParaRPr lang="en-US"/>
          </a:p>
        </p:txBody>
      </p:sp>
    </p:spTree>
    <p:extLst>
      <p:ext uri="{BB962C8B-B14F-4D97-AF65-F5344CB8AC3E}">
        <p14:creationId xmlns:p14="http://schemas.microsoft.com/office/powerpoint/2010/main" val="2979010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F18C363-68A9-4765-ABE9-64F9BA1843BF}" type="datetimeFigureOut">
              <a:rPr lang="en-US" smtClean="0"/>
              <a:t>10/23/2023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497D864-8EF9-4393-AAC4-D54AA5042FAF}" type="slidenum">
              <a:rPr lang="en-US" smtClean="0"/>
              <a:t>‹#›</a:t>
            </a:fld>
            <a:endParaRPr lang="en-US"/>
          </a:p>
        </p:txBody>
      </p:sp>
    </p:spTree>
    <p:extLst>
      <p:ext uri="{BB962C8B-B14F-4D97-AF65-F5344CB8AC3E}">
        <p14:creationId xmlns:p14="http://schemas.microsoft.com/office/powerpoint/2010/main" val="28365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4EA0-1350-41F6-9374-0DFD9AC0D2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DE30A9-2935-49A6-A0F1-75D7DD9052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B1E46A-9539-403D-AB0E-E0ED6C1E7650}"/>
              </a:ext>
            </a:extLst>
          </p:cNvPr>
          <p:cNvSpPr>
            <a:spLocks noGrp="1"/>
          </p:cNvSpPr>
          <p:nvPr>
            <p:ph type="dt" sz="half" idx="10"/>
          </p:nvPr>
        </p:nvSpPr>
        <p:spPr/>
        <p:txBody>
          <a:bodyPr/>
          <a:lstStyle/>
          <a:p>
            <a:fld id="{0C9C6172-BAED-4519-BF1C-B33A10066908}" type="datetimeFigureOut">
              <a:rPr lang="en-US" smtClean="0"/>
              <a:t>10/23/2023</a:t>
            </a:fld>
            <a:endParaRPr lang="en-US"/>
          </a:p>
        </p:txBody>
      </p:sp>
      <p:sp>
        <p:nvSpPr>
          <p:cNvPr id="5" name="Footer Placeholder 4">
            <a:extLst>
              <a:ext uri="{FF2B5EF4-FFF2-40B4-BE49-F238E27FC236}">
                <a16:creationId xmlns:a16="http://schemas.microsoft.com/office/drawing/2014/main" id="{980DA19B-162B-4927-B7A7-89373528C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969AA-B0CF-4147-B300-0D10F51B5524}"/>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265623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8BF2-2F9D-4C39-991D-70BB704F75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997BA8-3498-4199-8D20-D883E5106D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905F2-5E0E-4498-AFEA-FF0418E04548}"/>
              </a:ext>
            </a:extLst>
          </p:cNvPr>
          <p:cNvSpPr>
            <a:spLocks noGrp="1"/>
          </p:cNvSpPr>
          <p:nvPr>
            <p:ph type="dt" sz="half" idx="10"/>
          </p:nvPr>
        </p:nvSpPr>
        <p:spPr/>
        <p:txBody>
          <a:bodyPr/>
          <a:lstStyle/>
          <a:p>
            <a:fld id="{0C9C6172-BAED-4519-BF1C-B33A10066908}" type="datetimeFigureOut">
              <a:rPr lang="en-US" smtClean="0"/>
              <a:t>10/23/2023</a:t>
            </a:fld>
            <a:endParaRPr lang="en-US"/>
          </a:p>
        </p:txBody>
      </p:sp>
      <p:sp>
        <p:nvSpPr>
          <p:cNvPr id="5" name="Footer Placeholder 4">
            <a:extLst>
              <a:ext uri="{FF2B5EF4-FFF2-40B4-BE49-F238E27FC236}">
                <a16:creationId xmlns:a16="http://schemas.microsoft.com/office/drawing/2014/main" id="{05EFF87B-ED3E-49BD-AF9C-3EDDB5DB6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4D95F-62DC-48DC-B4A6-A2BC2C616938}"/>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37623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B64CE-DD9A-4BD7-88CC-08A0957E1C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8742BA-41AB-4CAA-AE85-4E7CEA85F6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E78A5-9589-48BA-85BC-029F14F274A5}"/>
              </a:ext>
            </a:extLst>
          </p:cNvPr>
          <p:cNvSpPr>
            <a:spLocks noGrp="1"/>
          </p:cNvSpPr>
          <p:nvPr>
            <p:ph type="dt" sz="half" idx="10"/>
          </p:nvPr>
        </p:nvSpPr>
        <p:spPr/>
        <p:txBody>
          <a:bodyPr/>
          <a:lstStyle/>
          <a:p>
            <a:fld id="{0C9C6172-BAED-4519-BF1C-B33A10066908}" type="datetimeFigureOut">
              <a:rPr lang="en-US" smtClean="0"/>
              <a:t>10/23/2023</a:t>
            </a:fld>
            <a:endParaRPr lang="en-US"/>
          </a:p>
        </p:txBody>
      </p:sp>
      <p:sp>
        <p:nvSpPr>
          <p:cNvPr id="5" name="Footer Placeholder 4">
            <a:extLst>
              <a:ext uri="{FF2B5EF4-FFF2-40B4-BE49-F238E27FC236}">
                <a16:creationId xmlns:a16="http://schemas.microsoft.com/office/drawing/2014/main" id="{ACFBBA10-57FF-4D6A-85FB-91314D1FB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BC1B6-4DE2-4D0B-82F3-94EF7DF38616}"/>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94566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B29C-D895-42B2-9AFA-C27EA7EA3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A8B02-B861-4DAD-9D9E-04FAD04806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960C8-BF00-46B9-8791-ACDCAE4F4343}"/>
              </a:ext>
            </a:extLst>
          </p:cNvPr>
          <p:cNvSpPr>
            <a:spLocks noGrp="1"/>
          </p:cNvSpPr>
          <p:nvPr>
            <p:ph type="dt" sz="half" idx="10"/>
          </p:nvPr>
        </p:nvSpPr>
        <p:spPr/>
        <p:txBody>
          <a:bodyPr/>
          <a:lstStyle/>
          <a:p>
            <a:fld id="{0C9C6172-BAED-4519-BF1C-B33A10066908}" type="datetimeFigureOut">
              <a:rPr lang="en-US" smtClean="0"/>
              <a:t>10/23/2023</a:t>
            </a:fld>
            <a:endParaRPr lang="en-US"/>
          </a:p>
        </p:txBody>
      </p:sp>
      <p:sp>
        <p:nvSpPr>
          <p:cNvPr id="5" name="Footer Placeholder 4">
            <a:extLst>
              <a:ext uri="{FF2B5EF4-FFF2-40B4-BE49-F238E27FC236}">
                <a16:creationId xmlns:a16="http://schemas.microsoft.com/office/drawing/2014/main" id="{638F10ED-BDD4-427C-B534-54FA7031F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9C48F-65AE-450E-8BD3-FFB2E03918A5}"/>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170013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76EA-4F79-4852-AF94-EA76410CA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300DCC-7EDE-40E7-9E3B-D443F725DC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A570C2-BB9D-4D3E-A833-8594439F36BD}"/>
              </a:ext>
            </a:extLst>
          </p:cNvPr>
          <p:cNvSpPr>
            <a:spLocks noGrp="1"/>
          </p:cNvSpPr>
          <p:nvPr>
            <p:ph type="dt" sz="half" idx="10"/>
          </p:nvPr>
        </p:nvSpPr>
        <p:spPr/>
        <p:txBody>
          <a:bodyPr/>
          <a:lstStyle/>
          <a:p>
            <a:fld id="{0C9C6172-BAED-4519-BF1C-B33A10066908}" type="datetimeFigureOut">
              <a:rPr lang="en-US" smtClean="0"/>
              <a:t>10/23/2023</a:t>
            </a:fld>
            <a:endParaRPr lang="en-US"/>
          </a:p>
        </p:txBody>
      </p:sp>
      <p:sp>
        <p:nvSpPr>
          <p:cNvPr id="5" name="Footer Placeholder 4">
            <a:extLst>
              <a:ext uri="{FF2B5EF4-FFF2-40B4-BE49-F238E27FC236}">
                <a16:creationId xmlns:a16="http://schemas.microsoft.com/office/drawing/2014/main" id="{11A03E15-23F3-436C-8AC2-FE52C2D46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2C5AE-F24F-4FF5-8DDA-103B444E4B56}"/>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18889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3365-BDD8-4AD7-9FA9-1A4D93A745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B8E21-0BBE-4E15-8CB7-826942EF8D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E72238-2269-4950-8373-141A287D17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B2077E-3747-426C-BF38-67B577104A83}"/>
              </a:ext>
            </a:extLst>
          </p:cNvPr>
          <p:cNvSpPr>
            <a:spLocks noGrp="1"/>
          </p:cNvSpPr>
          <p:nvPr>
            <p:ph type="dt" sz="half" idx="10"/>
          </p:nvPr>
        </p:nvSpPr>
        <p:spPr/>
        <p:txBody>
          <a:bodyPr/>
          <a:lstStyle/>
          <a:p>
            <a:fld id="{0C9C6172-BAED-4519-BF1C-B33A10066908}" type="datetimeFigureOut">
              <a:rPr lang="en-US" smtClean="0"/>
              <a:t>10/23/2023</a:t>
            </a:fld>
            <a:endParaRPr lang="en-US"/>
          </a:p>
        </p:txBody>
      </p:sp>
      <p:sp>
        <p:nvSpPr>
          <p:cNvPr id="6" name="Footer Placeholder 5">
            <a:extLst>
              <a:ext uri="{FF2B5EF4-FFF2-40B4-BE49-F238E27FC236}">
                <a16:creationId xmlns:a16="http://schemas.microsoft.com/office/drawing/2014/main" id="{13721926-3921-4FE2-94F7-A292A6677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336C6-84B2-45F2-ACBF-3C45BF13FA1F}"/>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232256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CC80-AD59-4E97-B6A9-A0416E704B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C905FC-5883-4AA1-8578-F3E5DF0857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6E4B23-2E9E-46E5-AC03-208AD07AF8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B610BE-F17F-442E-ABC2-EAE2460FA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691A36-4CC4-4255-8B06-2E44DBC0FA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80BB3C-8E1F-4CA1-9264-82E84EF1DB41}"/>
              </a:ext>
            </a:extLst>
          </p:cNvPr>
          <p:cNvSpPr>
            <a:spLocks noGrp="1"/>
          </p:cNvSpPr>
          <p:nvPr>
            <p:ph type="dt" sz="half" idx="10"/>
          </p:nvPr>
        </p:nvSpPr>
        <p:spPr/>
        <p:txBody>
          <a:bodyPr/>
          <a:lstStyle/>
          <a:p>
            <a:fld id="{0C9C6172-BAED-4519-BF1C-B33A10066908}" type="datetimeFigureOut">
              <a:rPr lang="en-US" smtClean="0"/>
              <a:t>10/23/2023</a:t>
            </a:fld>
            <a:endParaRPr lang="en-US"/>
          </a:p>
        </p:txBody>
      </p:sp>
      <p:sp>
        <p:nvSpPr>
          <p:cNvPr id="8" name="Footer Placeholder 7">
            <a:extLst>
              <a:ext uri="{FF2B5EF4-FFF2-40B4-BE49-F238E27FC236}">
                <a16:creationId xmlns:a16="http://schemas.microsoft.com/office/drawing/2014/main" id="{104F7094-4C3F-4F9F-81D7-D43990A3DD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2DB2D-ABD9-481F-98F3-1988E16D5D69}"/>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369699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8E05-62EC-4C68-A6CB-99F89AD3AF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B6AA24-66E1-4FD3-9B09-A315CBD9EB92}"/>
              </a:ext>
            </a:extLst>
          </p:cNvPr>
          <p:cNvSpPr>
            <a:spLocks noGrp="1"/>
          </p:cNvSpPr>
          <p:nvPr>
            <p:ph type="dt" sz="half" idx="10"/>
          </p:nvPr>
        </p:nvSpPr>
        <p:spPr/>
        <p:txBody>
          <a:bodyPr/>
          <a:lstStyle/>
          <a:p>
            <a:fld id="{0C9C6172-BAED-4519-BF1C-B33A10066908}" type="datetimeFigureOut">
              <a:rPr lang="en-US" smtClean="0"/>
              <a:t>10/23/2023</a:t>
            </a:fld>
            <a:endParaRPr lang="en-US"/>
          </a:p>
        </p:txBody>
      </p:sp>
      <p:sp>
        <p:nvSpPr>
          <p:cNvPr id="4" name="Footer Placeholder 3">
            <a:extLst>
              <a:ext uri="{FF2B5EF4-FFF2-40B4-BE49-F238E27FC236}">
                <a16:creationId xmlns:a16="http://schemas.microsoft.com/office/drawing/2014/main" id="{661C62F4-32EA-4EBE-978A-DA9BC25CE9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D6E73A-4183-4492-84CE-244E1BFDB027}"/>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86977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A5D6A1-0A93-401E-B59F-27124560992F}"/>
              </a:ext>
            </a:extLst>
          </p:cNvPr>
          <p:cNvSpPr>
            <a:spLocks noGrp="1"/>
          </p:cNvSpPr>
          <p:nvPr>
            <p:ph type="dt" sz="half" idx="10"/>
          </p:nvPr>
        </p:nvSpPr>
        <p:spPr/>
        <p:txBody>
          <a:bodyPr/>
          <a:lstStyle/>
          <a:p>
            <a:fld id="{0C9C6172-BAED-4519-BF1C-B33A10066908}" type="datetimeFigureOut">
              <a:rPr lang="en-US" smtClean="0"/>
              <a:t>10/23/2023</a:t>
            </a:fld>
            <a:endParaRPr lang="en-US"/>
          </a:p>
        </p:txBody>
      </p:sp>
      <p:sp>
        <p:nvSpPr>
          <p:cNvPr id="3" name="Footer Placeholder 2">
            <a:extLst>
              <a:ext uri="{FF2B5EF4-FFF2-40B4-BE49-F238E27FC236}">
                <a16:creationId xmlns:a16="http://schemas.microsoft.com/office/drawing/2014/main" id="{619FE628-FAE3-4EDD-BAEE-170E5C166E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4BA96E-1461-4057-90AF-90CC889047CB}"/>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385487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72F6-0BF9-47E9-A477-39F7C79475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4DDBA5-2B07-4F62-A060-63DA5632A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EDC9CD-BC0D-47B9-B0F6-C9B4529C0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EEBAE-4764-4C98-89F1-066C9A94C5F3}"/>
              </a:ext>
            </a:extLst>
          </p:cNvPr>
          <p:cNvSpPr>
            <a:spLocks noGrp="1"/>
          </p:cNvSpPr>
          <p:nvPr>
            <p:ph type="dt" sz="half" idx="10"/>
          </p:nvPr>
        </p:nvSpPr>
        <p:spPr/>
        <p:txBody>
          <a:bodyPr/>
          <a:lstStyle/>
          <a:p>
            <a:fld id="{0C9C6172-BAED-4519-BF1C-B33A10066908}" type="datetimeFigureOut">
              <a:rPr lang="en-US" smtClean="0"/>
              <a:t>10/23/2023</a:t>
            </a:fld>
            <a:endParaRPr lang="en-US"/>
          </a:p>
        </p:txBody>
      </p:sp>
      <p:sp>
        <p:nvSpPr>
          <p:cNvPr id="6" name="Footer Placeholder 5">
            <a:extLst>
              <a:ext uri="{FF2B5EF4-FFF2-40B4-BE49-F238E27FC236}">
                <a16:creationId xmlns:a16="http://schemas.microsoft.com/office/drawing/2014/main" id="{30EE7960-9CC0-47FF-B2E3-36B8C2DDF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D2A22-DE5A-43C1-AC89-071888BFB527}"/>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144741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6BE9-40B9-40EB-949E-311F88C36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11716C-AC16-415C-9F6F-6B7669716A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F62FAA-E5D4-4BC6-B20E-3EAD13FBA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B66A7-EB5D-4383-8EC4-570F09B93BC9}"/>
              </a:ext>
            </a:extLst>
          </p:cNvPr>
          <p:cNvSpPr>
            <a:spLocks noGrp="1"/>
          </p:cNvSpPr>
          <p:nvPr>
            <p:ph type="dt" sz="half" idx="10"/>
          </p:nvPr>
        </p:nvSpPr>
        <p:spPr/>
        <p:txBody>
          <a:bodyPr/>
          <a:lstStyle/>
          <a:p>
            <a:fld id="{0C9C6172-BAED-4519-BF1C-B33A10066908}" type="datetimeFigureOut">
              <a:rPr lang="en-US" smtClean="0"/>
              <a:t>10/23/2023</a:t>
            </a:fld>
            <a:endParaRPr lang="en-US"/>
          </a:p>
        </p:txBody>
      </p:sp>
      <p:sp>
        <p:nvSpPr>
          <p:cNvPr id="6" name="Footer Placeholder 5">
            <a:extLst>
              <a:ext uri="{FF2B5EF4-FFF2-40B4-BE49-F238E27FC236}">
                <a16:creationId xmlns:a16="http://schemas.microsoft.com/office/drawing/2014/main" id="{5D598CAC-07C3-4964-8366-518B31E5DC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0C2D2-30B1-4633-8684-47CAED17D789}"/>
              </a:ext>
            </a:extLst>
          </p:cNvPr>
          <p:cNvSpPr>
            <a:spLocks noGrp="1"/>
          </p:cNvSpPr>
          <p:nvPr>
            <p:ph type="sldNum" sz="quarter" idx="12"/>
          </p:nvPr>
        </p:nvSpPr>
        <p:spPr/>
        <p:txBody>
          <a:bodyPr/>
          <a:lstStyle/>
          <a:p>
            <a:fld id="{43DBE2AF-8810-4A9A-A051-CAA8B5E3F3C4}" type="slidenum">
              <a:rPr lang="en-US" smtClean="0"/>
              <a:t>‹#›</a:t>
            </a:fld>
            <a:endParaRPr lang="en-US"/>
          </a:p>
        </p:txBody>
      </p:sp>
    </p:spTree>
    <p:extLst>
      <p:ext uri="{BB962C8B-B14F-4D97-AF65-F5344CB8AC3E}">
        <p14:creationId xmlns:p14="http://schemas.microsoft.com/office/powerpoint/2010/main" val="353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F1D6F-E3BA-4972-BC28-8DA8D3B0C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69E12B-1D11-459A-8B22-0AB3CE9F86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6BC1C-AB78-46B2-98AC-1E14C2210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C6172-BAED-4519-BF1C-B33A10066908}" type="datetimeFigureOut">
              <a:rPr lang="en-US" smtClean="0"/>
              <a:t>10/23/2023</a:t>
            </a:fld>
            <a:endParaRPr lang="en-US"/>
          </a:p>
        </p:txBody>
      </p:sp>
      <p:sp>
        <p:nvSpPr>
          <p:cNvPr id="5" name="Footer Placeholder 4">
            <a:extLst>
              <a:ext uri="{FF2B5EF4-FFF2-40B4-BE49-F238E27FC236}">
                <a16:creationId xmlns:a16="http://schemas.microsoft.com/office/drawing/2014/main" id="{1CE7A38E-B04F-4E94-AE94-0645951CD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21563E-2615-4CA2-8A68-CEABCE06F8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BE2AF-8810-4A9A-A051-CAA8B5E3F3C4}" type="slidenum">
              <a:rPr lang="en-US" smtClean="0"/>
              <a:t>‹#›</a:t>
            </a:fld>
            <a:endParaRPr lang="en-US"/>
          </a:p>
        </p:txBody>
      </p:sp>
    </p:spTree>
    <p:extLst>
      <p:ext uri="{BB962C8B-B14F-4D97-AF65-F5344CB8AC3E}">
        <p14:creationId xmlns:p14="http://schemas.microsoft.com/office/powerpoint/2010/main" val="145066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56ACCA9-B6A2-DBD3-47E7-F004EE50F550}"/>
              </a:ext>
            </a:extLst>
          </p:cNvPr>
          <p:cNvPicPr>
            <a:picLocks noChangeAspect="1"/>
          </p:cNvPicPr>
          <p:nvPr/>
        </p:nvPicPr>
        <p:blipFill>
          <a:blip r:embed="rId2"/>
          <a:stretch>
            <a:fillRect/>
          </a:stretch>
        </p:blipFill>
        <p:spPr>
          <a:xfrm>
            <a:off x="1289303" y="1745264"/>
            <a:ext cx="9613397" cy="961339"/>
          </a:xfrm>
          <a:prstGeom prst="rect">
            <a:avLst/>
          </a:prstGeom>
        </p:spPr>
      </p:pic>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F8976F-71E2-4919-B63A-E56E8A983A7F}"/>
              </a:ext>
            </a:extLst>
          </p:cNvPr>
          <p:cNvSpPr>
            <a:spLocks noGrp="1"/>
          </p:cNvSpPr>
          <p:nvPr>
            <p:ph type="ctrTitle"/>
          </p:nvPr>
        </p:nvSpPr>
        <p:spPr>
          <a:xfrm>
            <a:off x="1289304" y="3429000"/>
            <a:ext cx="8921672" cy="1713305"/>
          </a:xfrm>
        </p:spPr>
        <p:txBody>
          <a:bodyPr anchor="b">
            <a:normAutofit/>
          </a:bodyPr>
          <a:lstStyle/>
          <a:p>
            <a:pPr algn="l"/>
            <a:r>
              <a:rPr lang="en-US" sz="5000" b="1" dirty="0"/>
              <a:t>Protests &amp; Contract Controversies: Lessons Learned</a:t>
            </a:r>
          </a:p>
        </p:txBody>
      </p:sp>
      <p:sp>
        <p:nvSpPr>
          <p:cNvPr id="3" name="Subtitle 2">
            <a:extLst>
              <a:ext uri="{FF2B5EF4-FFF2-40B4-BE49-F238E27FC236}">
                <a16:creationId xmlns:a16="http://schemas.microsoft.com/office/drawing/2014/main" id="{F2535FA1-7E32-45AF-B8C9-CC862BF20254}"/>
              </a:ext>
            </a:extLst>
          </p:cNvPr>
          <p:cNvSpPr>
            <a:spLocks noGrp="1"/>
          </p:cNvSpPr>
          <p:nvPr>
            <p:ph type="subTitle" idx="1"/>
          </p:nvPr>
        </p:nvSpPr>
        <p:spPr>
          <a:xfrm>
            <a:off x="1289303" y="5142305"/>
            <a:ext cx="7321298" cy="753165"/>
          </a:xfrm>
        </p:spPr>
        <p:txBody>
          <a:bodyPr anchor="t">
            <a:normAutofit/>
          </a:bodyPr>
          <a:lstStyle/>
          <a:p>
            <a:pPr algn="l"/>
            <a:r>
              <a:rPr lang="en-US"/>
              <a:t>Manton Grier, Jr. </a:t>
            </a:r>
          </a:p>
        </p:txBody>
      </p:sp>
    </p:spTree>
    <p:extLst>
      <p:ext uri="{BB962C8B-B14F-4D97-AF65-F5344CB8AC3E}">
        <p14:creationId xmlns:p14="http://schemas.microsoft.com/office/powerpoint/2010/main" val="2974935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98202" y="310209"/>
            <a:ext cx="11018520" cy="1369853"/>
          </a:xfrm>
        </p:spPr>
        <p:txBody>
          <a:bodyPr anchor="b">
            <a:normAutofit/>
          </a:bodyPr>
          <a:lstStyle/>
          <a:p>
            <a:r>
              <a:rPr lang="en-US" sz="4600" i="1" dirty="0"/>
              <a:t>Appeal by SNB of Dillon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3" y="2071316"/>
            <a:ext cx="6713552" cy="4119172"/>
          </a:xfrm>
        </p:spPr>
        <p:txBody>
          <a:bodyPr anchor="t">
            <a:normAutofit lnSpcReduction="10000"/>
          </a:bodyPr>
          <a:lstStyle/>
          <a:p>
            <a:r>
              <a:rPr lang="en-US" sz="2200" b="1" dirty="0"/>
              <a:t>Claim for compensable delay for inwall bracing</a:t>
            </a:r>
          </a:p>
          <a:p>
            <a:pPr lvl="1"/>
            <a:r>
              <a:rPr lang="en-US" sz="1800" dirty="0"/>
              <a:t>SNB failed to install the bridging in the bearing and shear walls as required by the plans and specifications </a:t>
            </a:r>
          </a:p>
          <a:p>
            <a:pPr lvl="1"/>
            <a:r>
              <a:rPr lang="en-US" sz="1800" dirty="0"/>
              <a:t>Issues arose fixing the issue due to previously installed plumbing and electrical conduits, and because of holes and studs not aligning </a:t>
            </a:r>
          </a:p>
          <a:p>
            <a:pPr lvl="1"/>
            <a:r>
              <a:rPr lang="en-US" sz="1800" dirty="0"/>
              <a:t>SNB failed to proposed a solution and instead asked A/E; A/E was annoyed</a:t>
            </a:r>
          </a:p>
          <a:p>
            <a:pPr lvl="1"/>
            <a:r>
              <a:rPr lang="en-US" sz="1800" dirty="0"/>
              <a:t>SNB sought out another engineer for help, and placed issue with A/E</a:t>
            </a:r>
          </a:p>
          <a:p>
            <a:pPr lvl="1"/>
            <a:r>
              <a:rPr lang="en-US" sz="1800" dirty="0"/>
              <a:t>A/E rejected all solutions by other engineer</a:t>
            </a:r>
          </a:p>
          <a:p>
            <a:pPr lvl="1"/>
            <a:r>
              <a:rPr lang="en-US" sz="1800" dirty="0"/>
              <a:t>Claim granted in part—SNB mainly responsible but A/E responsible for part of delay at end</a:t>
            </a:r>
          </a:p>
          <a:p>
            <a:pPr lvl="1"/>
            <a:r>
              <a:rPr lang="en-US" sz="1800" dirty="0">
                <a:highlight>
                  <a:srgbClr val="FFFF00"/>
                </a:highlight>
              </a:rPr>
              <a:t>Lesson learned:  Importance of cooperative relationship between A/E and contractor; issues with the relationship impacted the project</a:t>
            </a:r>
          </a:p>
          <a:p>
            <a:endParaRPr lang="en-US" sz="2200" b="1" dirty="0"/>
          </a:p>
          <a:p>
            <a:pPr marL="0" indent="0">
              <a:buNone/>
            </a:pPr>
            <a:endParaRPr lang="en-US" sz="2200" dirty="0"/>
          </a:p>
        </p:txBody>
      </p:sp>
      <p:pic>
        <p:nvPicPr>
          <p:cNvPr id="8" name="Picture 7">
            <a:extLst>
              <a:ext uri="{FF2B5EF4-FFF2-40B4-BE49-F238E27FC236}">
                <a16:creationId xmlns:a16="http://schemas.microsoft.com/office/drawing/2014/main" id="{24FD2ED8-6EB0-890F-A2B7-A82600DA07C1}"/>
              </a:ext>
            </a:extLst>
          </p:cNvPr>
          <p:cNvPicPr>
            <a:picLocks noChangeAspect="1"/>
          </p:cNvPicPr>
          <p:nvPr/>
        </p:nvPicPr>
        <p:blipFill>
          <a:blip r:embed="rId2">
            <a:extLst>
              <a:ext uri="{28A0092B-C50C-407E-A947-70E740481C1C}">
                <a14:useLocalDpi xmlns:a14="http://schemas.microsoft.com/office/drawing/2010/main" val="0"/>
              </a:ext>
            </a:extLst>
          </a:blip>
          <a:srcRect l="13483" r="13483"/>
          <a:stretch/>
        </p:blipFill>
        <p:spPr>
          <a:xfrm>
            <a:off x="7675658" y="2093976"/>
            <a:ext cx="3941064" cy="4096512"/>
          </a:xfrm>
          <a:prstGeom prst="rect">
            <a:avLst/>
          </a:prstGeom>
        </p:spPr>
      </p:pic>
      <p:pic>
        <p:nvPicPr>
          <p:cNvPr id="4" name="Picture 3">
            <a:extLst>
              <a:ext uri="{FF2B5EF4-FFF2-40B4-BE49-F238E27FC236}">
                <a16:creationId xmlns:a16="http://schemas.microsoft.com/office/drawing/2014/main" id="{068DE604-0657-2297-9CB1-69B6C9990F0C}"/>
              </a:ext>
            </a:extLst>
          </p:cNvPr>
          <p:cNvPicPr>
            <a:picLocks noChangeAspect="1"/>
          </p:cNvPicPr>
          <p:nvPr/>
        </p:nvPicPr>
        <p:blipFill>
          <a:blip r:embed="rId3"/>
          <a:stretch>
            <a:fillRect/>
          </a:stretch>
        </p:blipFill>
        <p:spPr>
          <a:xfrm>
            <a:off x="572493" y="6213679"/>
            <a:ext cx="4797968" cy="481626"/>
          </a:xfrm>
          <a:prstGeom prst="rect">
            <a:avLst/>
          </a:prstGeom>
        </p:spPr>
      </p:pic>
    </p:spTree>
    <p:extLst>
      <p:ext uri="{BB962C8B-B14F-4D97-AF65-F5344CB8AC3E}">
        <p14:creationId xmlns:p14="http://schemas.microsoft.com/office/powerpoint/2010/main" val="1264905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630936" y="502920"/>
            <a:ext cx="3785218" cy="1463040"/>
          </a:xfrm>
        </p:spPr>
        <p:txBody>
          <a:bodyPr anchor="ctr">
            <a:normAutofit/>
          </a:bodyPr>
          <a:lstStyle/>
          <a:p>
            <a:r>
              <a:rPr lang="en-US" sz="3000" i="1" dirty="0"/>
              <a:t>Appeal by SNB of Dillon</a:t>
            </a:r>
          </a:p>
        </p:txBody>
      </p:sp>
      <p:sp>
        <p:nvSpPr>
          <p:cNvPr id="37"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4654295" y="502920"/>
            <a:ext cx="6894576" cy="1463040"/>
          </a:xfrm>
        </p:spPr>
        <p:txBody>
          <a:bodyPr anchor="ctr">
            <a:normAutofit/>
          </a:bodyPr>
          <a:lstStyle/>
          <a:p>
            <a:r>
              <a:rPr lang="en-US" sz="2200" dirty="0"/>
              <a:t>Architect’s response to RFI </a:t>
            </a:r>
          </a:p>
          <a:p>
            <a:pPr marL="0" indent="0">
              <a:buNone/>
            </a:pPr>
            <a:endParaRPr lang="en-US" sz="2200" dirty="0"/>
          </a:p>
        </p:txBody>
      </p:sp>
      <p:pic>
        <p:nvPicPr>
          <p:cNvPr id="5" name="Picture 4" descr="Text&#10;&#10;Description automatically generated">
            <a:extLst>
              <a:ext uri="{FF2B5EF4-FFF2-40B4-BE49-F238E27FC236}">
                <a16:creationId xmlns:a16="http://schemas.microsoft.com/office/drawing/2014/main" id="{53A986D9-04FF-CD1D-5658-30FF106E4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275" y="2057400"/>
            <a:ext cx="9473449" cy="4102210"/>
          </a:xfrm>
          <a:prstGeom prst="rect">
            <a:avLst/>
          </a:prstGeom>
        </p:spPr>
      </p:pic>
      <p:pic>
        <p:nvPicPr>
          <p:cNvPr id="6" name="Picture 5">
            <a:extLst>
              <a:ext uri="{FF2B5EF4-FFF2-40B4-BE49-F238E27FC236}">
                <a16:creationId xmlns:a16="http://schemas.microsoft.com/office/drawing/2014/main" id="{B530ED63-4952-5E93-6BCD-8260D78B5341}"/>
              </a:ext>
            </a:extLst>
          </p:cNvPr>
          <p:cNvPicPr>
            <a:picLocks noChangeAspect="1"/>
          </p:cNvPicPr>
          <p:nvPr/>
        </p:nvPicPr>
        <p:blipFill>
          <a:blip r:embed="rId3"/>
          <a:stretch>
            <a:fillRect/>
          </a:stretch>
        </p:blipFill>
        <p:spPr>
          <a:xfrm>
            <a:off x="630936" y="6224922"/>
            <a:ext cx="4797968" cy="481626"/>
          </a:xfrm>
          <a:prstGeom prst="rect">
            <a:avLst/>
          </a:prstGeom>
        </p:spPr>
      </p:pic>
    </p:spTree>
    <p:extLst>
      <p:ext uri="{BB962C8B-B14F-4D97-AF65-F5344CB8AC3E}">
        <p14:creationId xmlns:p14="http://schemas.microsoft.com/office/powerpoint/2010/main" val="38554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98202" y="310209"/>
            <a:ext cx="11018520" cy="1369853"/>
          </a:xfrm>
        </p:spPr>
        <p:txBody>
          <a:bodyPr anchor="b">
            <a:normAutofit/>
          </a:bodyPr>
          <a:lstStyle/>
          <a:p>
            <a:r>
              <a:rPr lang="en-US" sz="4600" i="1" dirty="0"/>
              <a:t>Appeal by SNB of Dillon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3" y="2071316"/>
            <a:ext cx="6713552" cy="4119172"/>
          </a:xfrm>
        </p:spPr>
        <p:txBody>
          <a:bodyPr anchor="t">
            <a:normAutofit lnSpcReduction="10000"/>
          </a:bodyPr>
          <a:lstStyle/>
          <a:p>
            <a:r>
              <a:rPr lang="en-US" b="1" dirty="0"/>
              <a:t>Claim for non-compensable delay for slab-on-grade</a:t>
            </a:r>
          </a:p>
          <a:p>
            <a:pPr lvl="1"/>
            <a:r>
              <a:rPr lang="en-US" sz="2800" dirty="0"/>
              <a:t>SNB’s subcontractor mixed additional water with concrete after it had already been mixed and delivered to make it easier to work </a:t>
            </a:r>
          </a:p>
          <a:p>
            <a:pPr lvl="1"/>
            <a:r>
              <a:rPr lang="en-US" sz="2800" dirty="0"/>
              <a:t>This resulted in failure of concrete to meet strength requirements </a:t>
            </a:r>
          </a:p>
          <a:p>
            <a:pPr lvl="1"/>
            <a:r>
              <a:rPr lang="en-US" sz="2800" dirty="0"/>
              <a:t>Claim denied</a:t>
            </a:r>
          </a:p>
          <a:p>
            <a:pPr lvl="1"/>
            <a:r>
              <a:rPr lang="en-US" sz="2800" dirty="0">
                <a:highlight>
                  <a:srgbClr val="FFFF00"/>
                </a:highlight>
              </a:rPr>
              <a:t>Lesson learned: don’t let your subs mix extra water in already mixed concrete </a:t>
            </a:r>
          </a:p>
          <a:p>
            <a:pPr lvl="1"/>
            <a:endParaRPr lang="en-US" sz="2800" b="1" dirty="0"/>
          </a:p>
          <a:p>
            <a:pPr lvl="1"/>
            <a:endParaRPr lang="en-US" sz="2800" dirty="0"/>
          </a:p>
          <a:p>
            <a:endParaRPr lang="en-US" sz="2200" b="1" dirty="0"/>
          </a:p>
          <a:p>
            <a:pPr marL="0" indent="0">
              <a:buNone/>
            </a:pPr>
            <a:endParaRPr lang="en-US" sz="2200" dirty="0"/>
          </a:p>
        </p:txBody>
      </p:sp>
      <p:pic>
        <p:nvPicPr>
          <p:cNvPr id="8" name="Picture 7">
            <a:extLst>
              <a:ext uri="{FF2B5EF4-FFF2-40B4-BE49-F238E27FC236}">
                <a16:creationId xmlns:a16="http://schemas.microsoft.com/office/drawing/2014/main" id="{24FD2ED8-6EB0-890F-A2B7-A82600DA07C1}"/>
              </a:ext>
            </a:extLst>
          </p:cNvPr>
          <p:cNvPicPr>
            <a:picLocks noChangeAspect="1"/>
          </p:cNvPicPr>
          <p:nvPr/>
        </p:nvPicPr>
        <p:blipFill>
          <a:blip r:embed="rId2">
            <a:extLst>
              <a:ext uri="{28A0092B-C50C-407E-A947-70E740481C1C}">
                <a14:useLocalDpi xmlns:a14="http://schemas.microsoft.com/office/drawing/2010/main" val="0"/>
              </a:ext>
            </a:extLst>
          </a:blip>
          <a:srcRect l="16964" r="16964"/>
          <a:stretch/>
        </p:blipFill>
        <p:spPr>
          <a:xfrm>
            <a:off x="7675658" y="2093976"/>
            <a:ext cx="3941064" cy="4096512"/>
          </a:xfrm>
          <a:prstGeom prst="rect">
            <a:avLst/>
          </a:prstGeom>
        </p:spPr>
      </p:pic>
      <p:pic>
        <p:nvPicPr>
          <p:cNvPr id="4" name="Picture 3">
            <a:extLst>
              <a:ext uri="{FF2B5EF4-FFF2-40B4-BE49-F238E27FC236}">
                <a16:creationId xmlns:a16="http://schemas.microsoft.com/office/drawing/2014/main" id="{1E72A84F-315D-EAB4-706B-07FBD8431AA6}"/>
              </a:ext>
            </a:extLst>
          </p:cNvPr>
          <p:cNvPicPr>
            <a:picLocks noChangeAspect="1"/>
          </p:cNvPicPr>
          <p:nvPr/>
        </p:nvPicPr>
        <p:blipFill>
          <a:blip r:embed="rId3"/>
          <a:stretch>
            <a:fillRect/>
          </a:stretch>
        </p:blipFill>
        <p:spPr>
          <a:xfrm>
            <a:off x="304459" y="6283431"/>
            <a:ext cx="4797968" cy="481626"/>
          </a:xfrm>
          <a:prstGeom prst="rect">
            <a:avLst/>
          </a:prstGeom>
        </p:spPr>
      </p:pic>
    </p:spTree>
    <p:extLst>
      <p:ext uri="{BB962C8B-B14F-4D97-AF65-F5344CB8AC3E}">
        <p14:creationId xmlns:p14="http://schemas.microsoft.com/office/powerpoint/2010/main" val="37707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98202" y="310209"/>
            <a:ext cx="11018520" cy="1369853"/>
          </a:xfrm>
        </p:spPr>
        <p:txBody>
          <a:bodyPr anchor="b">
            <a:normAutofit/>
          </a:bodyPr>
          <a:lstStyle/>
          <a:p>
            <a:r>
              <a:rPr lang="en-US" sz="4600" i="1" dirty="0"/>
              <a:t>Appeal by SNB of Dillon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3" y="2071316"/>
            <a:ext cx="6713552" cy="4119172"/>
          </a:xfrm>
        </p:spPr>
        <p:txBody>
          <a:bodyPr anchor="t">
            <a:normAutofit/>
          </a:bodyPr>
          <a:lstStyle/>
          <a:p>
            <a:r>
              <a:rPr lang="en-US" sz="2000" b="1" dirty="0"/>
              <a:t>Claim for non-compensable delay for standing seam metal delays due to COVID-19</a:t>
            </a:r>
          </a:p>
          <a:p>
            <a:pPr lvl="1"/>
            <a:r>
              <a:rPr lang="en-US" sz="2000" dirty="0"/>
              <a:t>SNB failed to order the standing seam roof metal until 81 days after substantial completion date </a:t>
            </a:r>
          </a:p>
          <a:p>
            <a:pPr lvl="1"/>
            <a:r>
              <a:rPr lang="en-US" sz="2000" dirty="0"/>
              <a:t>The order was further delayed by COVID </a:t>
            </a:r>
          </a:p>
          <a:p>
            <a:pPr lvl="1"/>
            <a:r>
              <a:rPr lang="en-US" sz="2000" dirty="0"/>
              <a:t>Claim for 40-day extension granted</a:t>
            </a:r>
          </a:p>
          <a:p>
            <a:pPr lvl="1"/>
            <a:r>
              <a:rPr lang="en-US" sz="2000" dirty="0">
                <a:highlight>
                  <a:srgbClr val="FFFF00"/>
                </a:highlight>
              </a:rPr>
              <a:t>Lessons learned:  Even if a contractor misses substantial completion date, a subsequent delay outside its control—such as a force majeure event—can still entitle the contract to relief for those days missed outside its control</a:t>
            </a:r>
          </a:p>
          <a:p>
            <a:pPr lvl="1"/>
            <a:endParaRPr lang="en-US" sz="2000" b="1" dirty="0"/>
          </a:p>
          <a:p>
            <a:pPr lvl="1"/>
            <a:endParaRPr lang="en-US" sz="2000" dirty="0"/>
          </a:p>
          <a:p>
            <a:endParaRPr lang="en-US" sz="2200" b="1" dirty="0"/>
          </a:p>
          <a:p>
            <a:pPr marL="0" indent="0">
              <a:buNone/>
            </a:pPr>
            <a:endParaRPr lang="en-US" sz="2200" dirty="0"/>
          </a:p>
        </p:txBody>
      </p:sp>
      <p:pic>
        <p:nvPicPr>
          <p:cNvPr id="8" name="Picture 7">
            <a:extLst>
              <a:ext uri="{FF2B5EF4-FFF2-40B4-BE49-F238E27FC236}">
                <a16:creationId xmlns:a16="http://schemas.microsoft.com/office/drawing/2014/main" id="{24FD2ED8-6EB0-890F-A2B7-A82600DA07C1}"/>
              </a:ext>
            </a:extLst>
          </p:cNvPr>
          <p:cNvPicPr>
            <a:picLocks noChangeAspect="1"/>
          </p:cNvPicPr>
          <p:nvPr/>
        </p:nvPicPr>
        <p:blipFill>
          <a:blip r:embed="rId2">
            <a:extLst>
              <a:ext uri="{28A0092B-C50C-407E-A947-70E740481C1C}">
                <a14:useLocalDpi xmlns:a14="http://schemas.microsoft.com/office/drawing/2010/main" val="0"/>
              </a:ext>
            </a:extLst>
          </a:blip>
          <a:srcRect l="13923" r="13923"/>
          <a:stretch/>
        </p:blipFill>
        <p:spPr>
          <a:xfrm>
            <a:off x="7675658" y="2093976"/>
            <a:ext cx="3941064" cy="4096512"/>
          </a:xfrm>
          <a:prstGeom prst="rect">
            <a:avLst/>
          </a:prstGeom>
        </p:spPr>
      </p:pic>
      <p:pic>
        <p:nvPicPr>
          <p:cNvPr id="4" name="Picture 3">
            <a:extLst>
              <a:ext uri="{FF2B5EF4-FFF2-40B4-BE49-F238E27FC236}">
                <a16:creationId xmlns:a16="http://schemas.microsoft.com/office/drawing/2014/main" id="{3A27A005-3999-4F4D-1BE7-2E5040F93BEA}"/>
              </a:ext>
            </a:extLst>
          </p:cNvPr>
          <p:cNvPicPr>
            <a:picLocks noChangeAspect="1"/>
          </p:cNvPicPr>
          <p:nvPr/>
        </p:nvPicPr>
        <p:blipFill>
          <a:blip r:embed="rId3"/>
          <a:stretch>
            <a:fillRect/>
          </a:stretch>
        </p:blipFill>
        <p:spPr>
          <a:xfrm>
            <a:off x="375208" y="6042618"/>
            <a:ext cx="4797968" cy="481626"/>
          </a:xfrm>
          <a:prstGeom prst="rect">
            <a:avLst/>
          </a:prstGeom>
        </p:spPr>
      </p:pic>
    </p:spTree>
    <p:extLst>
      <p:ext uri="{BB962C8B-B14F-4D97-AF65-F5344CB8AC3E}">
        <p14:creationId xmlns:p14="http://schemas.microsoft.com/office/powerpoint/2010/main" val="28985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98202" y="310209"/>
            <a:ext cx="11018520" cy="1369853"/>
          </a:xfrm>
        </p:spPr>
        <p:txBody>
          <a:bodyPr anchor="b">
            <a:normAutofit/>
          </a:bodyPr>
          <a:lstStyle/>
          <a:p>
            <a:r>
              <a:rPr lang="en-US" sz="4600" i="1" dirty="0"/>
              <a:t>Appeal by SNB of Dillon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3" y="2071316"/>
            <a:ext cx="6713552" cy="4119172"/>
          </a:xfrm>
        </p:spPr>
        <p:txBody>
          <a:bodyPr anchor="t">
            <a:normAutofit lnSpcReduction="10000"/>
          </a:bodyPr>
          <a:lstStyle/>
          <a:p>
            <a:r>
              <a:rPr lang="en-US" sz="2400" b="1" dirty="0"/>
              <a:t>Summary </a:t>
            </a:r>
          </a:p>
          <a:p>
            <a:r>
              <a:rPr lang="en-US" sz="2400" dirty="0"/>
              <a:t>Denied all claims except—</a:t>
            </a:r>
          </a:p>
          <a:p>
            <a:pPr lvl="1"/>
            <a:r>
              <a:rPr lang="en-US" dirty="0"/>
              <a:t>Three change orders for $66,081</a:t>
            </a:r>
          </a:p>
          <a:p>
            <a:pPr lvl="1"/>
            <a:r>
              <a:rPr lang="en-US" dirty="0"/>
              <a:t>Compensable delays for $132,807</a:t>
            </a:r>
          </a:p>
          <a:p>
            <a:pPr lvl="1"/>
            <a:r>
              <a:rPr lang="en-US" dirty="0"/>
              <a:t>Refund of assessed liquidated damages for $87,000</a:t>
            </a:r>
          </a:p>
          <a:p>
            <a:pPr lvl="1"/>
            <a:r>
              <a:rPr lang="en-US" dirty="0"/>
              <a:t>TOTAL $285,888</a:t>
            </a:r>
          </a:p>
          <a:p>
            <a:r>
              <a:rPr lang="en-US" sz="2400" dirty="0"/>
              <a:t>Bulk of decision not challenged, but contractor moved for reconsideration of claim for statutory interest and some other fees and deductions; still pending</a:t>
            </a:r>
            <a:endParaRPr lang="en-US" sz="2400" b="1" dirty="0"/>
          </a:p>
          <a:p>
            <a:pPr lvl="1"/>
            <a:endParaRPr lang="en-US" sz="1800" dirty="0"/>
          </a:p>
          <a:p>
            <a:endParaRPr lang="en-US" sz="2200" b="1" dirty="0"/>
          </a:p>
          <a:p>
            <a:pPr marL="0" indent="0">
              <a:buNone/>
            </a:pPr>
            <a:endParaRPr lang="en-US" sz="2200" dirty="0"/>
          </a:p>
        </p:txBody>
      </p:sp>
      <p:pic>
        <p:nvPicPr>
          <p:cNvPr id="8" name="Picture 7">
            <a:extLst>
              <a:ext uri="{FF2B5EF4-FFF2-40B4-BE49-F238E27FC236}">
                <a16:creationId xmlns:a16="http://schemas.microsoft.com/office/drawing/2014/main" id="{24FD2ED8-6EB0-890F-A2B7-A82600DA07C1}"/>
              </a:ext>
            </a:extLst>
          </p:cNvPr>
          <p:cNvPicPr>
            <a:picLocks noChangeAspect="1"/>
          </p:cNvPicPr>
          <p:nvPr/>
        </p:nvPicPr>
        <p:blipFill>
          <a:blip r:embed="rId2">
            <a:extLst>
              <a:ext uri="{28A0092B-C50C-407E-A947-70E740481C1C}">
                <a14:useLocalDpi xmlns:a14="http://schemas.microsoft.com/office/drawing/2010/main" val="0"/>
              </a:ext>
            </a:extLst>
          </a:blip>
          <a:srcRect l="13900" r="13900"/>
          <a:stretch/>
        </p:blipFill>
        <p:spPr>
          <a:xfrm>
            <a:off x="7675658" y="2093976"/>
            <a:ext cx="3941064" cy="4096512"/>
          </a:xfrm>
          <a:prstGeom prst="rect">
            <a:avLst/>
          </a:prstGeom>
        </p:spPr>
      </p:pic>
      <p:pic>
        <p:nvPicPr>
          <p:cNvPr id="4" name="Picture 3">
            <a:extLst>
              <a:ext uri="{FF2B5EF4-FFF2-40B4-BE49-F238E27FC236}">
                <a16:creationId xmlns:a16="http://schemas.microsoft.com/office/drawing/2014/main" id="{C443EDB7-0548-E45E-B8CF-D7F6ABD0286A}"/>
              </a:ext>
            </a:extLst>
          </p:cNvPr>
          <p:cNvPicPr>
            <a:picLocks noChangeAspect="1"/>
          </p:cNvPicPr>
          <p:nvPr/>
        </p:nvPicPr>
        <p:blipFill>
          <a:blip r:embed="rId3"/>
          <a:stretch>
            <a:fillRect/>
          </a:stretch>
        </p:blipFill>
        <p:spPr>
          <a:xfrm>
            <a:off x="283900" y="6190488"/>
            <a:ext cx="4797968" cy="481626"/>
          </a:xfrm>
          <a:prstGeom prst="rect">
            <a:avLst/>
          </a:prstGeom>
        </p:spPr>
      </p:pic>
    </p:spTree>
    <p:extLst>
      <p:ext uri="{BB962C8B-B14F-4D97-AF65-F5344CB8AC3E}">
        <p14:creationId xmlns:p14="http://schemas.microsoft.com/office/powerpoint/2010/main" val="3937714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045A32-31C1-5C3B-EEC0-AA2D46328D73}"/>
              </a:ext>
            </a:extLst>
          </p:cNvPr>
          <p:cNvPicPr>
            <a:picLocks noChangeAspect="1"/>
          </p:cNvPicPr>
          <p:nvPr/>
        </p:nvPicPr>
        <p:blipFill>
          <a:blip r:embed="rId2"/>
          <a:stretch>
            <a:fillRect/>
          </a:stretch>
        </p:blipFill>
        <p:spPr>
          <a:xfrm>
            <a:off x="1289303" y="1745264"/>
            <a:ext cx="9613397" cy="961339"/>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85B5518-7D68-40E4-9E43-47B6F0CC3BDF}"/>
              </a:ext>
            </a:extLst>
          </p:cNvPr>
          <p:cNvSpPr>
            <a:spLocks noGrp="1"/>
          </p:cNvSpPr>
          <p:nvPr>
            <p:ph type="ctrTitle"/>
          </p:nvPr>
        </p:nvSpPr>
        <p:spPr>
          <a:xfrm>
            <a:off x="1289304" y="3429000"/>
            <a:ext cx="8921672" cy="1713305"/>
          </a:xfrm>
        </p:spPr>
        <p:txBody>
          <a:bodyPr anchor="b">
            <a:normAutofit/>
          </a:bodyPr>
          <a:lstStyle/>
          <a:p>
            <a:pPr algn="l"/>
            <a:r>
              <a:rPr lang="en-US" sz="8000" b="1" dirty="0"/>
              <a:t>Protests </a:t>
            </a:r>
          </a:p>
        </p:txBody>
      </p:sp>
      <p:sp>
        <p:nvSpPr>
          <p:cNvPr id="5" name="Subtitle 4">
            <a:extLst>
              <a:ext uri="{FF2B5EF4-FFF2-40B4-BE49-F238E27FC236}">
                <a16:creationId xmlns:a16="http://schemas.microsoft.com/office/drawing/2014/main" id="{7F57F14B-B376-4711-8312-9E6A98E1527F}"/>
              </a:ext>
            </a:extLst>
          </p:cNvPr>
          <p:cNvSpPr>
            <a:spLocks noGrp="1"/>
          </p:cNvSpPr>
          <p:nvPr>
            <p:ph type="subTitle" idx="1"/>
          </p:nvPr>
        </p:nvSpPr>
        <p:spPr>
          <a:xfrm>
            <a:off x="1289303" y="5142305"/>
            <a:ext cx="7321298" cy="753165"/>
          </a:xfrm>
        </p:spPr>
        <p:txBody>
          <a:bodyPr anchor="t">
            <a:normAutofit/>
          </a:bodyPr>
          <a:lstStyle/>
          <a:p>
            <a:pPr algn="l"/>
            <a:endParaRPr lang="en-US" dirty="0"/>
          </a:p>
        </p:txBody>
      </p:sp>
    </p:spTree>
    <p:extLst>
      <p:ext uri="{BB962C8B-B14F-4D97-AF65-F5344CB8AC3E}">
        <p14:creationId xmlns:p14="http://schemas.microsoft.com/office/powerpoint/2010/main" val="2962454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6B1AD-9895-4AF1-BF05-9F9EDCE8419A}"/>
              </a:ext>
            </a:extLst>
          </p:cNvPr>
          <p:cNvSpPr>
            <a:spLocks noGrp="1"/>
          </p:cNvSpPr>
          <p:nvPr>
            <p:ph type="title"/>
          </p:nvPr>
        </p:nvSpPr>
        <p:spPr>
          <a:xfrm>
            <a:off x="838200" y="365125"/>
            <a:ext cx="10515600" cy="1325563"/>
          </a:xfrm>
        </p:spPr>
        <p:txBody>
          <a:bodyPr>
            <a:normAutofit/>
          </a:bodyPr>
          <a:lstStyle/>
          <a:p>
            <a:r>
              <a:rPr lang="en-US" sz="5400"/>
              <a:t>Selected Protests Granted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297EB3-EC6F-4412-86B8-9901D1C104BE}"/>
              </a:ext>
            </a:extLst>
          </p:cNvPr>
          <p:cNvSpPr>
            <a:spLocks noGrp="1"/>
          </p:cNvSpPr>
          <p:nvPr>
            <p:ph idx="1"/>
          </p:nvPr>
        </p:nvSpPr>
        <p:spPr>
          <a:xfrm>
            <a:off x="838200" y="1929384"/>
            <a:ext cx="10515600" cy="4251960"/>
          </a:xfrm>
        </p:spPr>
        <p:txBody>
          <a:bodyPr>
            <a:normAutofit/>
          </a:bodyPr>
          <a:lstStyle/>
          <a:p>
            <a:r>
              <a:rPr lang="en-US" sz="2200" b="1" dirty="0"/>
              <a:t>Agency improperly determined non-responsive </a:t>
            </a:r>
            <a:r>
              <a:rPr lang="en-US" sz="2200" dirty="0"/>
              <a:t>– </a:t>
            </a:r>
          </a:p>
          <a:p>
            <a:pPr lvl="1"/>
            <a:r>
              <a:rPr lang="en-US" sz="2200" i="1" dirty="0"/>
              <a:t>Matter of Duke Commercial Construction</a:t>
            </a:r>
          </a:p>
          <a:p>
            <a:pPr lvl="2"/>
            <a:r>
              <a:rPr lang="en-US" sz="2200" dirty="0"/>
              <a:t>Duke acknowledged addendum 2 on bid form but not addendum 1</a:t>
            </a:r>
          </a:p>
          <a:p>
            <a:pPr lvl="2"/>
            <a:r>
              <a:rPr lang="en-US" sz="2200" dirty="0"/>
              <a:t>Other documents with bid indicated Duke acknowledged addendum 1</a:t>
            </a:r>
          </a:p>
          <a:p>
            <a:pPr lvl="2"/>
            <a:r>
              <a:rPr lang="en-US" sz="2200" dirty="0">
                <a:highlight>
                  <a:srgbClr val="FFFF00"/>
                </a:highlight>
              </a:rPr>
              <a:t>Should have given Duke opportunity to provide affidavit acknowledging receipt </a:t>
            </a:r>
            <a:r>
              <a:rPr lang="en-US" sz="2200" i="1" dirty="0">
                <a:highlight>
                  <a:srgbClr val="FFFF00"/>
                </a:highlight>
              </a:rPr>
              <a:t> </a:t>
            </a:r>
            <a:endParaRPr lang="en-US" sz="2200" dirty="0">
              <a:highlight>
                <a:srgbClr val="FFFF00"/>
              </a:highlight>
            </a:endParaRPr>
          </a:p>
          <a:p>
            <a:pPr lvl="1"/>
            <a:r>
              <a:rPr lang="en-US" sz="2200" i="1" dirty="0"/>
              <a:t>Matter of MAR Construction </a:t>
            </a:r>
          </a:p>
          <a:p>
            <a:pPr lvl="2"/>
            <a:r>
              <a:rPr lang="en-US" sz="2200" dirty="0"/>
              <a:t>MAR failed to acknowledge addendum 4 and was determined non-responsive </a:t>
            </a:r>
          </a:p>
          <a:p>
            <a:pPr lvl="2"/>
            <a:r>
              <a:rPr lang="en-US" sz="2200" dirty="0"/>
              <a:t>Addendum 4, however, merely restated addendum 1, which was acknowledged</a:t>
            </a:r>
          </a:p>
          <a:p>
            <a:pPr lvl="2"/>
            <a:r>
              <a:rPr lang="en-US" sz="2200" dirty="0"/>
              <a:t>Addendum 3 merely changed deadline for receipt of bids </a:t>
            </a:r>
          </a:p>
          <a:p>
            <a:pPr lvl="2"/>
            <a:r>
              <a:rPr lang="en-US" sz="2200" dirty="0">
                <a:highlight>
                  <a:srgbClr val="FFFF00"/>
                </a:highlight>
              </a:rPr>
              <a:t>Should have determined it to be a minor informality </a:t>
            </a:r>
            <a:endParaRPr lang="en-US" sz="2200" i="1" dirty="0"/>
          </a:p>
          <a:p>
            <a:pPr lvl="2"/>
            <a:endParaRPr lang="en-US" sz="2200" i="1" dirty="0"/>
          </a:p>
        </p:txBody>
      </p:sp>
      <p:pic>
        <p:nvPicPr>
          <p:cNvPr id="5" name="Picture 4">
            <a:extLst>
              <a:ext uri="{FF2B5EF4-FFF2-40B4-BE49-F238E27FC236}">
                <a16:creationId xmlns:a16="http://schemas.microsoft.com/office/drawing/2014/main" id="{D7E932B1-A8A0-9F31-F9E6-B86F2188F699}"/>
              </a:ext>
            </a:extLst>
          </p:cNvPr>
          <p:cNvPicPr>
            <a:picLocks noChangeAspect="1"/>
          </p:cNvPicPr>
          <p:nvPr/>
        </p:nvPicPr>
        <p:blipFill>
          <a:blip r:embed="rId2"/>
          <a:stretch>
            <a:fillRect/>
          </a:stretch>
        </p:blipFill>
        <p:spPr>
          <a:xfrm>
            <a:off x="529747" y="6011249"/>
            <a:ext cx="4797968" cy="481626"/>
          </a:xfrm>
          <a:prstGeom prst="rect">
            <a:avLst/>
          </a:prstGeom>
        </p:spPr>
      </p:pic>
    </p:spTree>
    <p:extLst>
      <p:ext uri="{BB962C8B-B14F-4D97-AF65-F5344CB8AC3E}">
        <p14:creationId xmlns:p14="http://schemas.microsoft.com/office/powerpoint/2010/main" val="264095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6B1AD-9895-4AF1-BF05-9F9EDCE8419A}"/>
              </a:ext>
            </a:extLst>
          </p:cNvPr>
          <p:cNvSpPr>
            <a:spLocks noGrp="1"/>
          </p:cNvSpPr>
          <p:nvPr>
            <p:ph type="title"/>
          </p:nvPr>
        </p:nvSpPr>
        <p:spPr>
          <a:xfrm>
            <a:off x="838200" y="365125"/>
            <a:ext cx="10515600" cy="1325563"/>
          </a:xfrm>
        </p:spPr>
        <p:txBody>
          <a:bodyPr>
            <a:normAutofit/>
          </a:bodyPr>
          <a:lstStyle/>
          <a:p>
            <a:r>
              <a:rPr lang="en-US" sz="5400"/>
              <a:t>Selected Protests Granted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297EB3-EC6F-4412-86B8-9901D1C104BE}"/>
              </a:ext>
            </a:extLst>
          </p:cNvPr>
          <p:cNvSpPr>
            <a:spLocks noGrp="1"/>
          </p:cNvSpPr>
          <p:nvPr>
            <p:ph idx="1"/>
          </p:nvPr>
        </p:nvSpPr>
        <p:spPr>
          <a:xfrm>
            <a:off x="838200" y="1929384"/>
            <a:ext cx="10515600" cy="4251960"/>
          </a:xfrm>
        </p:spPr>
        <p:txBody>
          <a:bodyPr>
            <a:normAutofit/>
          </a:bodyPr>
          <a:lstStyle/>
          <a:p>
            <a:r>
              <a:rPr lang="en-US" sz="2200" b="1" dirty="0"/>
              <a:t>Agency improperly determined non-responsive (continued)</a:t>
            </a:r>
            <a:r>
              <a:rPr lang="en-US" sz="2200" dirty="0"/>
              <a:t>– </a:t>
            </a:r>
          </a:p>
          <a:p>
            <a:pPr lvl="1"/>
            <a:r>
              <a:rPr lang="en-US" sz="2200" i="1" dirty="0"/>
              <a:t>Matter of Building Performance Group</a:t>
            </a:r>
          </a:p>
          <a:p>
            <a:pPr lvl="2"/>
            <a:r>
              <a:rPr lang="en-US" sz="1800" dirty="0"/>
              <a:t>Original bid form sought 36 HVAC units; addendum 1 reduced to 34 units </a:t>
            </a:r>
          </a:p>
          <a:p>
            <a:pPr lvl="2"/>
            <a:r>
              <a:rPr lang="en-US" sz="1800" dirty="0"/>
              <a:t>BFG acknowledged addendum 1 but used original bid form</a:t>
            </a:r>
          </a:p>
          <a:p>
            <a:pPr lvl="2"/>
            <a:r>
              <a:rPr lang="en-US" sz="1800" dirty="0"/>
              <a:t>BFG was low bidder despite using bid form for 36 units </a:t>
            </a:r>
          </a:p>
          <a:p>
            <a:pPr lvl="2"/>
            <a:r>
              <a:rPr lang="en-US" sz="1800" dirty="0">
                <a:highlight>
                  <a:srgbClr val="FFFF00"/>
                </a:highlight>
              </a:rPr>
              <a:t>Mistake on face of bid that should have been clarified or waived </a:t>
            </a:r>
          </a:p>
          <a:p>
            <a:r>
              <a:rPr lang="en-US" sz="2200" b="1" dirty="0"/>
              <a:t>Agency improperly determined responsive </a:t>
            </a:r>
          </a:p>
          <a:p>
            <a:pPr lvl="1"/>
            <a:r>
              <a:rPr lang="en-US" sz="2200" i="1" dirty="0"/>
              <a:t>Matter of </a:t>
            </a:r>
            <a:r>
              <a:rPr lang="en-US" sz="2200" i="1" dirty="0" err="1"/>
              <a:t>Burriss</a:t>
            </a:r>
            <a:r>
              <a:rPr lang="en-US" sz="2200" i="1" dirty="0"/>
              <a:t> Electric </a:t>
            </a:r>
          </a:p>
          <a:p>
            <a:pPr lvl="2"/>
            <a:r>
              <a:rPr lang="en-US" sz="1800" dirty="0"/>
              <a:t>Solicitation required bidders to submit bid bond with bid; bidder failed to provide any bond</a:t>
            </a:r>
          </a:p>
          <a:p>
            <a:pPr lvl="2"/>
            <a:r>
              <a:rPr lang="en-US" sz="1800" dirty="0"/>
              <a:t>Section 11-35-3030(1)(c) requires rejection unless bond is in wrong amount or improper rating</a:t>
            </a:r>
          </a:p>
          <a:p>
            <a:pPr lvl="2"/>
            <a:r>
              <a:rPr lang="en-US" sz="1800" dirty="0">
                <a:highlight>
                  <a:srgbClr val="FFFF00"/>
                </a:highlight>
              </a:rPr>
              <a:t>When required, failure to provide </a:t>
            </a:r>
            <a:r>
              <a:rPr lang="en-US" sz="1800" u="sng" dirty="0">
                <a:highlight>
                  <a:srgbClr val="FFFF00"/>
                </a:highlight>
              </a:rPr>
              <a:t>any</a:t>
            </a:r>
            <a:r>
              <a:rPr lang="en-US" sz="1800" dirty="0">
                <a:highlight>
                  <a:srgbClr val="FFFF00"/>
                </a:highlight>
              </a:rPr>
              <a:t> bond renders bid non-responsive. </a:t>
            </a:r>
          </a:p>
          <a:p>
            <a:pPr lvl="2"/>
            <a:endParaRPr lang="en-US" sz="1400" dirty="0"/>
          </a:p>
          <a:p>
            <a:pPr lvl="2"/>
            <a:endParaRPr lang="en-US" sz="1800" dirty="0"/>
          </a:p>
          <a:p>
            <a:pPr lvl="2"/>
            <a:endParaRPr lang="en-US" sz="1800" i="1" dirty="0"/>
          </a:p>
          <a:p>
            <a:pPr lvl="2"/>
            <a:endParaRPr lang="en-US" sz="2200" i="1" dirty="0"/>
          </a:p>
        </p:txBody>
      </p:sp>
      <p:pic>
        <p:nvPicPr>
          <p:cNvPr id="4" name="Picture 3">
            <a:extLst>
              <a:ext uri="{FF2B5EF4-FFF2-40B4-BE49-F238E27FC236}">
                <a16:creationId xmlns:a16="http://schemas.microsoft.com/office/drawing/2014/main" id="{4DEA291C-7625-3716-2E5C-F61FC786A4C2}"/>
              </a:ext>
            </a:extLst>
          </p:cNvPr>
          <p:cNvPicPr>
            <a:picLocks noChangeAspect="1"/>
          </p:cNvPicPr>
          <p:nvPr/>
        </p:nvPicPr>
        <p:blipFill>
          <a:blip r:embed="rId2"/>
          <a:stretch>
            <a:fillRect/>
          </a:stretch>
        </p:blipFill>
        <p:spPr>
          <a:xfrm>
            <a:off x="463485" y="5933441"/>
            <a:ext cx="4797968" cy="481626"/>
          </a:xfrm>
          <a:prstGeom prst="rect">
            <a:avLst/>
          </a:prstGeom>
        </p:spPr>
      </p:pic>
    </p:spTree>
    <p:extLst>
      <p:ext uri="{BB962C8B-B14F-4D97-AF65-F5344CB8AC3E}">
        <p14:creationId xmlns:p14="http://schemas.microsoft.com/office/powerpoint/2010/main" val="224550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6B1AD-9895-4AF1-BF05-9F9EDCE8419A}"/>
              </a:ext>
            </a:extLst>
          </p:cNvPr>
          <p:cNvSpPr>
            <a:spLocks noGrp="1"/>
          </p:cNvSpPr>
          <p:nvPr>
            <p:ph type="title"/>
          </p:nvPr>
        </p:nvSpPr>
        <p:spPr>
          <a:xfrm>
            <a:off x="838200" y="365125"/>
            <a:ext cx="10515600" cy="1325563"/>
          </a:xfrm>
        </p:spPr>
        <p:txBody>
          <a:bodyPr>
            <a:normAutofit/>
          </a:bodyPr>
          <a:lstStyle/>
          <a:p>
            <a:r>
              <a:rPr lang="en-US" sz="5400" dirty="0"/>
              <a:t>Selected Protests Denied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297EB3-EC6F-4412-86B8-9901D1C104BE}"/>
              </a:ext>
            </a:extLst>
          </p:cNvPr>
          <p:cNvSpPr>
            <a:spLocks noGrp="1"/>
          </p:cNvSpPr>
          <p:nvPr>
            <p:ph idx="1"/>
          </p:nvPr>
        </p:nvSpPr>
        <p:spPr>
          <a:xfrm>
            <a:off x="838200" y="1929383"/>
            <a:ext cx="10515600" cy="3702791"/>
          </a:xfrm>
        </p:spPr>
        <p:txBody>
          <a:bodyPr>
            <a:normAutofit/>
          </a:bodyPr>
          <a:lstStyle/>
          <a:p>
            <a:r>
              <a:rPr lang="en-US" sz="2200" b="1" dirty="0"/>
              <a:t>Denied for failing to prove evaluation was arbitrary, capricious, or contrary to law</a:t>
            </a:r>
          </a:p>
          <a:p>
            <a:pPr lvl="1"/>
            <a:r>
              <a:rPr lang="en-US" sz="2000" i="1" dirty="0"/>
              <a:t>Matter of Climate Control Systems of Greenwood </a:t>
            </a:r>
          </a:p>
          <a:p>
            <a:pPr lvl="2"/>
            <a:r>
              <a:rPr lang="en-US" sz="2200" dirty="0"/>
              <a:t>Pre-qualification under Section 11-35-3023</a:t>
            </a:r>
          </a:p>
          <a:p>
            <a:pPr lvl="2"/>
            <a:r>
              <a:rPr lang="en-US" sz="2200" dirty="0"/>
              <a:t>Contractor received a “harmful reference” and it was evaluated partly on this </a:t>
            </a:r>
          </a:p>
          <a:p>
            <a:pPr lvl="2"/>
            <a:r>
              <a:rPr lang="en-US" sz="2200" dirty="0"/>
              <a:t>Contractor complained it should have had a chance to address the reference, but nothing in Code requires this</a:t>
            </a:r>
          </a:p>
          <a:p>
            <a:pPr lvl="2"/>
            <a:r>
              <a:rPr lang="en-US" sz="2200" dirty="0">
                <a:highlight>
                  <a:srgbClr val="FFFF00"/>
                </a:highlight>
              </a:rPr>
              <a:t>Agency had right to rely on reference and it was not arbitrary, capricious, or contrary to law </a:t>
            </a:r>
          </a:p>
          <a:p>
            <a:pPr marL="914400" lvl="2" indent="0">
              <a:buNone/>
            </a:pPr>
            <a:endParaRPr lang="en-US" sz="2200" i="1" dirty="0"/>
          </a:p>
          <a:p>
            <a:pPr marL="914400" lvl="2" indent="0">
              <a:buNone/>
            </a:pPr>
            <a:endParaRPr lang="en-US" sz="1800" dirty="0"/>
          </a:p>
          <a:p>
            <a:pPr lvl="2"/>
            <a:endParaRPr lang="en-US" sz="1800" i="1" dirty="0"/>
          </a:p>
          <a:p>
            <a:pPr lvl="2"/>
            <a:endParaRPr lang="en-US" sz="2200" i="1" dirty="0"/>
          </a:p>
        </p:txBody>
      </p:sp>
      <p:pic>
        <p:nvPicPr>
          <p:cNvPr id="4" name="Picture 3">
            <a:extLst>
              <a:ext uri="{FF2B5EF4-FFF2-40B4-BE49-F238E27FC236}">
                <a16:creationId xmlns:a16="http://schemas.microsoft.com/office/drawing/2014/main" id="{4DEA291C-7625-3716-2E5C-F61FC786A4C2}"/>
              </a:ext>
            </a:extLst>
          </p:cNvPr>
          <p:cNvPicPr>
            <a:picLocks noChangeAspect="1"/>
          </p:cNvPicPr>
          <p:nvPr/>
        </p:nvPicPr>
        <p:blipFill>
          <a:blip r:embed="rId2"/>
          <a:stretch>
            <a:fillRect/>
          </a:stretch>
        </p:blipFill>
        <p:spPr>
          <a:xfrm>
            <a:off x="463485" y="5933441"/>
            <a:ext cx="4797968" cy="481626"/>
          </a:xfrm>
          <a:prstGeom prst="rect">
            <a:avLst/>
          </a:prstGeom>
        </p:spPr>
      </p:pic>
    </p:spTree>
    <p:extLst>
      <p:ext uri="{BB962C8B-B14F-4D97-AF65-F5344CB8AC3E}">
        <p14:creationId xmlns:p14="http://schemas.microsoft.com/office/powerpoint/2010/main" val="23059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6B1AD-9895-4AF1-BF05-9F9EDCE8419A}"/>
              </a:ext>
            </a:extLst>
          </p:cNvPr>
          <p:cNvSpPr>
            <a:spLocks noGrp="1"/>
          </p:cNvSpPr>
          <p:nvPr>
            <p:ph type="title"/>
          </p:nvPr>
        </p:nvSpPr>
        <p:spPr>
          <a:xfrm>
            <a:off x="838200" y="365125"/>
            <a:ext cx="10515600" cy="1325563"/>
          </a:xfrm>
        </p:spPr>
        <p:txBody>
          <a:bodyPr>
            <a:normAutofit/>
          </a:bodyPr>
          <a:lstStyle/>
          <a:p>
            <a:r>
              <a:rPr lang="en-US" sz="5400" dirty="0"/>
              <a:t>Selected Protests Denied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297EB3-EC6F-4412-86B8-9901D1C104BE}"/>
              </a:ext>
            </a:extLst>
          </p:cNvPr>
          <p:cNvSpPr>
            <a:spLocks noGrp="1"/>
          </p:cNvSpPr>
          <p:nvPr>
            <p:ph idx="1"/>
          </p:nvPr>
        </p:nvSpPr>
        <p:spPr>
          <a:xfrm>
            <a:off x="838200" y="1929384"/>
            <a:ext cx="10515600" cy="4251960"/>
          </a:xfrm>
        </p:spPr>
        <p:txBody>
          <a:bodyPr>
            <a:normAutofit/>
          </a:bodyPr>
          <a:lstStyle/>
          <a:p>
            <a:r>
              <a:rPr lang="en-US" sz="2200" b="1" dirty="0"/>
              <a:t>Denied for failing to prove non-responsibility determination was arbitrary, capricious, or contrary to law</a:t>
            </a:r>
            <a:endParaRPr lang="en-US" sz="2200" dirty="0"/>
          </a:p>
          <a:p>
            <a:pPr lvl="1"/>
            <a:r>
              <a:rPr lang="en-US" sz="2200" i="1" dirty="0"/>
              <a:t>Matter of </a:t>
            </a:r>
            <a:r>
              <a:rPr lang="en-US" sz="2200" i="1" dirty="0" err="1"/>
              <a:t>Timekey</a:t>
            </a:r>
            <a:r>
              <a:rPr lang="en-US" sz="2200" i="1" dirty="0"/>
              <a:t> Enterprises </a:t>
            </a:r>
          </a:p>
          <a:p>
            <a:pPr lvl="2"/>
            <a:r>
              <a:rPr lang="en-US" sz="2200" dirty="0"/>
              <a:t>Lack of proper license will render bidder non-responsible </a:t>
            </a:r>
          </a:p>
          <a:p>
            <a:pPr lvl="2"/>
            <a:r>
              <a:rPr lang="en-US" sz="2200" dirty="0"/>
              <a:t>Section 40-11-340 allows sole contractor—licensed under 40-11-410(4) and (5)—to perform work outside classification if 50% or more of work, measured by total cost of construction, falls within classification or subclassification </a:t>
            </a:r>
          </a:p>
          <a:p>
            <a:pPr lvl="2"/>
            <a:r>
              <a:rPr lang="en-US" sz="2200" dirty="0"/>
              <a:t>A/E estimated only 44% of total cost of construction fell under contractor’s license </a:t>
            </a:r>
          </a:p>
          <a:p>
            <a:pPr lvl="2"/>
            <a:r>
              <a:rPr lang="en-US" sz="2200" dirty="0">
                <a:highlight>
                  <a:srgbClr val="FFFF00"/>
                </a:highlight>
              </a:rPr>
              <a:t>Agency entitled to rely on A/E estimate; this was not arbitrary or capricious. </a:t>
            </a:r>
          </a:p>
          <a:p>
            <a:pPr marL="914400" lvl="2" indent="0">
              <a:buNone/>
            </a:pPr>
            <a:endParaRPr lang="en-US" sz="2200" i="1" dirty="0"/>
          </a:p>
          <a:p>
            <a:pPr lvl="2"/>
            <a:endParaRPr lang="en-US" sz="2200" dirty="0"/>
          </a:p>
          <a:p>
            <a:pPr lvl="2"/>
            <a:endParaRPr lang="en-US" sz="1800" dirty="0"/>
          </a:p>
          <a:p>
            <a:pPr lvl="2"/>
            <a:endParaRPr lang="en-US" sz="1800" i="1" dirty="0"/>
          </a:p>
          <a:p>
            <a:pPr lvl="2"/>
            <a:endParaRPr lang="en-US" sz="2200" i="1" dirty="0"/>
          </a:p>
        </p:txBody>
      </p:sp>
      <p:pic>
        <p:nvPicPr>
          <p:cNvPr id="4" name="Picture 3">
            <a:extLst>
              <a:ext uri="{FF2B5EF4-FFF2-40B4-BE49-F238E27FC236}">
                <a16:creationId xmlns:a16="http://schemas.microsoft.com/office/drawing/2014/main" id="{4DEA291C-7625-3716-2E5C-F61FC786A4C2}"/>
              </a:ext>
            </a:extLst>
          </p:cNvPr>
          <p:cNvPicPr>
            <a:picLocks noChangeAspect="1"/>
          </p:cNvPicPr>
          <p:nvPr/>
        </p:nvPicPr>
        <p:blipFill>
          <a:blip r:embed="rId2"/>
          <a:stretch>
            <a:fillRect/>
          </a:stretch>
        </p:blipFill>
        <p:spPr>
          <a:xfrm>
            <a:off x="463485" y="5933441"/>
            <a:ext cx="4797968" cy="481626"/>
          </a:xfrm>
          <a:prstGeom prst="rect">
            <a:avLst/>
          </a:prstGeom>
        </p:spPr>
      </p:pic>
    </p:spTree>
    <p:extLst>
      <p:ext uri="{BB962C8B-B14F-4D97-AF65-F5344CB8AC3E}">
        <p14:creationId xmlns:p14="http://schemas.microsoft.com/office/powerpoint/2010/main" val="129049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3B20-DB19-4712-A1AD-85EC40D8ED09}"/>
              </a:ext>
            </a:extLst>
          </p:cNvPr>
          <p:cNvSpPr>
            <a:spLocks noGrp="1"/>
          </p:cNvSpPr>
          <p:nvPr>
            <p:ph type="title"/>
          </p:nvPr>
        </p:nvSpPr>
        <p:spPr/>
        <p:txBody>
          <a:bodyPr/>
          <a:lstStyle/>
          <a:p>
            <a:r>
              <a:rPr lang="en-US" b="1" dirty="0"/>
              <a:t>Protests by the numbers </a:t>
            </a:r>
          </a:p>
        </p:txBody>
      </p:sp>
      <p:sp>
        <p:nvSpPr>
          <p:cNvPr id="3" name="Content Placeholder 2">
            <a:extLst>
              <a:ext uri="{FF2B5EF4-FFF2-40B4-BE49-F238E27FC236}">
                <a16:creationId xmlns:a16="http://schemas.microsoft.com/office/drawing/2014/main" id="{92034392-9A3F-44AC-A4E4-4F1861C9F2F4}"/>
              </a:ext>
            </a:extLst>
          </p:cNvPr>
          <p:cNvSpPr>
            <a:spLocks noGrp="1"/>
          </p:cNvSpPr>
          <p:nvPr>
            <p:ph idx="1"/>
          </p:nvPr>
        </p:nvSpPr>
        <p:spPr/>
        <p:txBody>
          <a:bodyPr/>
          <a:lstStyle/>
          <a:p>
            <a:r>
              <a:rPr lang="en-US" dirty="0"/>
              <a:t>From Jan. 1, 2022, to Present </a:t>
            </a:r>
          </a:p>
          <a:p>
            <a:endParaRPr lang="en-US" dirty="0"/>
          </a:p>
        </p:txBody>
      </p:sp>
      <p:graphicFrame>
        <p:nvGraphicFramePr>
          <p:cNvPr id="4" name="Table 4">
            <a:extLst>
              <a:ext uri="{FF2B5EF4-FFF2-40B4-BE49-F238E27FC236}">
                <a16:creationId xmlns:a16="http://schemas.microsoft.com/office/drawing/2014/main" id="{B91CFFF2-0BF0-412F-A1AA-97215973CFA9}"/>
              </a:ext>
            </a:extLst>
          </p:cNvPr>
          <p:cNvGraphicFramePr>
            <a:graphicFrameLocks noGrp="1"/>
          </p:cNvGraphicFramePr>
          <p:nvPr>
            <p:extLst>
              <p:ext uri="{D42A27DB-BD31-4B8C-83A1-F6EECF244321}">
                <p14:modId xmlns:p14="http://schemas.microsoft.com/office/powerpoint/2010/main" val="897871415"/>
              </p:ext>
            </p:extLst>
          </p:nvPr>
        </p:nvGraphicFramePr>
        <p:xfrm>
          <a:off x="1587384" y="2517934"/>
          <a:ext cx="8128000" cy="3108960"/>
        </p:xfrm>
        <a:graphic>
          <a:graphicData uri="http://schemas.openxmlformats.org/drawingml/2006/table">
            <a:tbl>
              <a:tblPr firstRow="1" bandRow="1">
                <a:tableStyleId>{5C22544A-7EE6-4342-B048-85BDC9FD1C3A}</a:tableStyleId>
              </a:tblPr>
              <a:tblGrid>
                <a:gridCol w="6717717">
                  <a:extLst>
                    <a:ext uri="{9D8B030D-6E8A-4147-A177-3AD203B41FA5}">
                      <a16:colId xmlns:a16="http://schemas.microsoft.com/office/drawing/2014/main" val="1437968692"/>
                    </a:ext>
                  </a:extLst>
                </a:gridCol>
                <a:gridCol w="1410283">
                  <a:extLst>
                    <a:ext uri="{9D8B030D-6E8A-4147-A177-3AD203B41FA5}">
                      <a16:colId xmlns:a16="http://schemas.microsoft.com/office/drawing/2014/main" val="3296060612"/>
                    </a:ext>
                  </a:extLst>
                </a:gridCol>
              </a:tblGrid>
              <a:tr h="370840">
                <a:tc>
                  <a:txBody>
                    <a:bodyPr/>
                    <a:lstStyle/>
                    <a:p>
                      <a:r>
                        <a:rPr lang="en-US" sz="2800" dirty="0"/>
                        <a:t>Protests</a:t>
                      </a:r>
                    </a:p>
                  </a:txBody>
                  <a:tcPr/>
                </a:tc>
                <a:tc>
                  <a:txBody>
                    <a:bodyPr/>
                    <a:lstStyle/>
                    <a:p>
                      <a:pPr algn="ctr"/>
                      <a:r>
                        <a:rPr lang="en-US" sz="2800" dirty="0"/>
                        <a:t>13</a:t>
                      </a:r>
                    </a:p>
                  </a:txBody>
                  <a:tcPr/>
                </a:tc>
                <a:extLst>
                  <a:ext uri="{0D108BD9-81ED-4DB2-BD59-A6C34878D82A}">
                    <a16:rowId xmlns:a16="http://schemas.microsoft.com/office/drawing/2014/main" val="1064928454"/>
                  </a:ext>
                </a:extLst>
              </a:tr>
              <a:tr h="370840">
                <a:tc>
                  <a:txBody>
                    <a:bodyPr/>
                    <a:lstStyle/>
                    <a:p>
                      <a:r>
                        <a:rPr lang="en-US" sz="2800" dirty="0"/>
                        <a:t>Denied</a:t>
                      </a:r>
                    </a:p>
                  </a:txBody>
                  <a:tcPr/>
                </a:tc>
                <a:tc>
                  <a:txBody>
                    <a:bodyPr/>
                    <a:lstStyle/>
                    <a:p>
                      <a:pPr algn="ctr"/>
                      <a:r>
                        <a:rPr lang="en-US" sz="2800" dirty="0"/>
                        <a:t>6</a:t>
                      </a:r>
                    </a:p>
                  </a:txBody>
                  <a:tcPr/>
                </a:tc>
                <a:extLst>
                  <a:ext uri="{0D108BD9-81ED-4DB2-BD59-A6C34878D82A}">
                    <a16:rowId xmlns:a16="http://schemas.microsoft.com/office/drawing/2014/main" val="2646837377"/>
                  </a:ext>
                </a:extLst>
              </a:tr>
              <a:tr h="370840">
                <a:tc>
                  <a:txBody>
                    <a:bodyPr/>
                    <a:lstStyle/>
                    <a:p>
                      <a:r>
                        <a:rPr lang="en-US" sz="2800" dirty="0"/>
                        <a:t>Granted</a:t>
                      </a:r>
                    </a:p>
                  </a:txBody>
                  <a:tcPr/>
                </a:tc>
                <a:tc>
                  <a:txBody>
                    <a:bodyPr/>
                    <a:lstStyle/>
                    <a:p>
                      <a:pPr algn="ctr"/>
                      <a:r>
                        <a:rPr lang="en-US" sz="2800" dirty="0"/>
                        <a:t>5</a:t>
                      </a:r>
                    </a:p>
                  </a:txBody>
                  <a:tcPr/>
                </a:tc>
                <a:extLst>
                  <a:ext uri="{0D108BD9-81ED-4DB2-BD59-A6C34878D82A}">
                    <a16:rowId xmlns:a16="http://schemas.microsoft.com/office/drawing/2014/main" val="1819147438"/>
                  </a:ext>
                </a:extLst>
              </a:tr>
              <a:tr h="370840">
                <a:tc>
                  <a:txBody>
                    <a:bodyPr/>
                    <a:lstStyle/>
                    <a:p>
                      <a:r>
                        <a:rPr lang="en-US" sz="2800" dirty="0"/>
                        <a:t>Denied in part, granted in part</a:t>
                      </a:r>
                    </a:p>
                  </a:txBody>
                  <a:tcPr/>
                </a:tc>
                <a:tc>
                  <a:txBody>
                    <a:bodyPr/>
                    <a:lstStyle/>
                    <a:p>
                      <a:pPr algn="ctr"/>
                      <a:r>
                        <a:rPr lang="en-US" sz="2800" dirty="0"/>
                        <a:t>1</a:t>
                      </a:r>
                    </a:p>
                  </a:txBody>
                  <a:tcPr/>
                </a:tc>
                <a:extLst>
                  <a:ext uri="{0D108BD9-81ED-4DB2-BD59-A6C34878D82A}">
                    <a16:rowId xmlns:a16="http://schemas.microsoft.com/office/drawing/2014/main" val="1950755540"/>
                  </a:ext>
                </a:extLst>
              </a:tr>
              <a:tr h="370840">
                <a:tc>
                  <a:txBody>
                    <a:bodyPr/>
                    <a:lstStyle/>
                    <a:p>
                      <a:r>
                        <a:rPr lang="en-US" sz="2800" dirty="0"/>
                        <a:t>Withdrawn</a:t>
                      </a:r>
                    </a:p>
                  </a:txBody>
                  <a:tcPr/>
                </a:tc>
                <a:tc>
                  <a:txBody>
                    <a:bodyPr/>
                    <a:lstStyle/>
                    <a:p>
                      <a:pPr algn="ctr"/>
                      <a:r>
                        <a:rPr lang="en-US" sz="2800" dirty="0"/>
                        <a:t>1</a:t>
                      </a:r>
                    </a:p>
                  </a:txBody>
                  <a:tcPr/>
                </a:tc>
                <a:extLst>
                  <a:ext uri="{0D108BD9-81ED-4DB2-BD59-A6C34878D82A}">
                    <a16:rowId xmlns:a16="http://schemas.microsoft.com/office/drawing/2014/main" val="4211064775"/>
                  </a:ext>
                </a:extLst>
              </a:tr>
              <a:tr h="370840">
                <a:tc>
                  <a:txBody>
                    <a:bodyPr/>
                    <a:lstStyle/>
                    <a:p>
                      <a:r>
                        <a:rPr lang="en-US" sz="2800" dirty="0"/>
                        <a:t>Appealed to the Panel </a:t>
                      </a:r>
                    </a:p>
                  </a:txBody>
                  <a:tcPr/>
                </a:tc>
                <a:tc>
                  <a:txBody>
                    <a:bodyPr/>
                    <a:lstStyle/>
                    <a:p>
                      <a:pPr algn="ctr"/>
                      <a:r>
                        <a:rPr lang="en-US" sz="2800" dirty="0"/>
                        <a:t>0</a:t>
                      </a:r>
                    </a:p>
                  </a:txBody>
                  <a:tcPr/>
                </a:tc>
                <a:extLst>
                  <a:ext uri="{0D108BD9-81ED-4DB2-BD59-A6C34878D82A}">
                    <a16:rowId xmlns:a16="http://schemas.microsoft.com/office/drawing/2014/main" val="1138841300"/>
                  </a:ext>
                </a:extLst>
              </a:tr>
            </a:tbl>
          </a:graphicData>
        </a:graphic>
      </p:graphicFrame>
      <p:pic>
        <p:nvPicPr>
          <p:cNvPr id="7" name="Picture 6">
            <a:extLst>
              <a:ext uri="{FF2B5EF4-FFF2-40B4-BE49-F238E27FC236}">
                <a16:creationId xmlns:a16="http://schemas.microsoft.com/office/drawing/2014/main" id="{57213879-E744-C320-9CC5-DE278C67C446}"/>
              </a:ext>
            </a:extLst>
          </p:cNvPr>
          <p:cNvPicPr>
            <a:picLocks noChangeAspect="1"/>
          </p:cNvPicPr>
          <p:nvPr/>
        </p:nvPicPr>
        <p:blipFill>
          <a:blip r:embed="rId2"/>
          <a:stretch>
            <a:fillRect/>
          </a:stretch>
        </p:blipFill>
        <p:spPr>
          <a:xfrm>
            <a:off x="853416" y="5936150"/>
            <a:ext cx="4797968" cy="481626"/>
          </a:xfrm>
          <a:prstGeom prst="rect">
            <a:avLst/>
          </a:prstGeom>
        </p:spPr>
      </p:pic>
    </p:spTree>
    <p:extLst>
      <p:ext uri="{BB962C8B-B14F-4D97-AF65-F5344CB8AC3E}">
        <p14:creationId xmlns:p14="http://schemas.microsoft.com/office/powerpoint/2010/main" val="193535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6B1AD-9895-4AF1-BF05-9F9EDCE8419A}"/>
              </a:ext>
            </a:extLst>
          </p:cNvPr>
          <p:cNvSpPr>
            <a:spLocks noGrp="1"/>
          </p:cNvSpPr>
          <p:nvPr>
            <p:ph type="title"/>
          </p:nvPr>
        </p:nvSpPr>
        <p:spPr>
          <a:xfrm>
            <a:off x="838200" y="365125"/>
            <a:ext cx="10515600" cy="1325563"/>
          </a:xfrm>
        </p:spPr>
        <p:txBody>
          <a:bodyPr>
            <a:normAutofit/>
          </a:bodyPr>
          <a:lstStyle/>
          <a:p>
            <a:r>
              <a:rPr lang="en-US" sz="5400" dirty="0"/>
              <a:t>Selected Protests Denied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297EB3-EC6F-4412-86B8-9901D1C104BE}"/>
              </a:ext>
            </a:extLst>
          </p:cNvPr>
          <p:cNvSpPr>
            <a:spLocks noGrp="1"/>
          </p:cNvSpPr>
          <p:nvPr>
            <p:ph idx="1"/>
          </p:nvPr>
        </p:nvSpPr>
        <p:spPr>
          <a:xfrm>
            <a:off x="838200" y="1929383"/>
            <a:ext cx="10515600" cy="3702791"/>
          </a:xfrm>
        </p:spPr>
        <p:txBody>
          <a:bodyPr>
            <a:normAutofit lnSpcReduction="10000"/>
          </a:bodyPr>
          <a:lstStyle/>
          <a:p>
            <a:r>
              <a:rPr lang="en-US" sz="2200" b="1" dirty="0"/>
              <a:t>Denied for failing to prove non-responsibility determination was arbitrary, capricious, or contrary to law (continued) </a:t>
            </a:r>
            <a:endParaRPr lang="en-US" sz="2200" dirty="0"/>
          </a:p>
          <a:p>
            <a:pPr lvl="1"/>
            <a:r>
              <a:rPr lang="en-US" sz="2200" i="1" dirty="0"/>
              <a:t>Matter of Bastion Group, LLC </a:t>
            </a:r>
          </a:p>
          <a:p>
            <a:pPr lvl="2"/>
            <a:r>
              <a:rPr lang="en-US" sz="2200" dirty="0"/>
              <a:t>Bidder lacked highway-bridges license but claimed it was performing enough percentage of project within classification </a:t>
            </a:r>
          </a:p>
          <a:p>
            <a:pPr lvl="2"/>
            <a:r>
              <a:rPr lang="en-US" sz="2200" dirty="0"/>
              <a:t>Agency determined work performed by bidder would not be a sufficient percentage</a:t>
            </a:r>
          </a:p>
          <a:p>
            <a:pPr lvl="2"/>
            <a:r>
              <a:rPr lang="en-US" sz="2200" dirty="0"/>
              <a:t>CPOC found agency had a rational basis. </a:t>
            </a:r>
          </a:p>
          <a:p>
            <a:pPr lvl="2"/>
            <a:r>
              <a:rPr lang="en-US" sz="2200" dirty="0">
                <a:highlight>
                  <a:srgbClr val="FFFF00"/>
                </a:highlight>
              </a:rPr>
              <a:t>Lesson learned: interpreting licensing laws is not easy.  You do not have to be completely right, so long as your determination had a rational basis and was not arbitrary or capricious</a:t>
            </a:r>
          </a:p>
          <a:p>
            <a:pPr marL="914400" lvl="2" indent="0">
              <a:buNone/>
            </a:pPr>
            <a:endParaRPr lang="en-US" sz="2200" i="1" dirty="0"/>
          </a:p>
          <a:p>
            <a:pPr marL="914400" lvl="2" indent="0">
              <a:buNone/>
            </a:pPr>
            <a:endParaRPr lang="en-US" sz="1800" dirty="0"/>
          </a:p>
          <a:p>
            <a:pPr lvl="2"/>
            <a:endParaRPr lang="en-US" sz="1800" i="1" dirty="0"/>
          </a:p>
          <a:p>
            <a:pPr lvl="2"/>
            <a:endParaRPr lang="en-US" sz="2200" i="1" dirty="0"/>
          </a:p>
        </p:txBody>
      </p:sp>
      <p:pic>
        <p:nvPicPr>
          <p:cNvPr id="4" name="Picture 3">
            <a:extLst>
              <a:ext uri="{FF2B5EF4-FFF2-40B4-BE49-F238E27FC236}">
                <a16:creationId xmlns:a16="http://schemas.microsoft.com/office/drawing/2014/main" id="{4DEA291C-7625-3716-2E5C-F61FC786A4C2}"/>
              </a:ext>
            </a:extLst>
          </p:cNvPr>
          <p:cNvPicPr>
            <a:picLocks noChangeAspect="1"/>
          </p:cNvPicPr>
          <p:nvPr/>
        </p:nvPicPr>
        <p:blipFill>
          <a:blip r:embed="rId2"/>
          <a:stretch>
            <a:fillRect/>
          </a:stretch>
        </p:blipFill>
        <p:spPr>
          <a:xfrm>
            <a:off x="463485" y="5933441"/>
            <a:ext cx="4797968" cy="481626"/>
          </a:xfrm>
          <a:prstGeom prst="rect">
            <a:avLst/>
          </a:prstGeom>
        </p:spPr>
      </p:pic>
    </p:spTree>
    <p:extLst>
      <p:ext uri="{BB962C8B-B14F-4D97-AF65-F5344CB8AC3E}">
        <p14:creationId xmlns:p14="http://schemas.microsoft.com/office/powerpoint/2010/main" val="2174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6B1AD-9895-4AF1-BF05-9F9EDCE8419A}"/>
              </a:ext>
            </a:extLst>
          </p:cNvPr>
          <p:cNvSpPr>
            <a:spLocks noGrp="1"/>
          </p:cNvSpPr>
          <p:nvPr>
            <p:ph type="title"/>
          </p:nvPr>
        </p:nvSpPr>
        <p:spPr>
          <a:xfrm>
            <a:off x="572493" y="238539"/>
            <a:ext cx="11018520" cy="1434415"/>
          </a:xfrm>
        </p:spPr>
        <p:txBody>
          <a:bodyPr anchor="b">
            <a:normAutofit/>
          </a:bodyPr>
          <a:lstStyle/>
          <a:p>
            <a:r>
              <a:rPr lang="en-US" sz="5400" dirty="0"/>
              <a:t>Bonus John White Quote </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297EB3-EC6F-4412-86B8-9901D1C104BE}"/>
              </a:ext>
            </a:extLst>
          </p:cNvPr>
          <p:cNvSpPr>
            <a:spLocks noGrp="1"/>
          </p:cNvSpPr>
          <p:nvPr>
            <p:ph idx="1"/>
          </p:nvPr>
        </p:nvSpPr>
        <p:spPr>
          <a:xfrm>
            <a:off x="572493" y="1949271"/>
            <a:ext cx="6713552" cy="4119172"/>
          </a:xfrm>
        </p:spPr>
        <p:txBody>
          <a:bodyPr anchor="t">
            <a:normAutofit/>
          </a:bodyPr>
          <a:lstStyle/>
          <a:p>
            <a:pPr marL="0" lvl="2" indent="0">
              <a:buNone/>
            </a:pPr>
            <a:r>
              <a:rPr lang="en-US" sz="2400" dirty="0"/>
              <a:t>“Determining who is properly licensed to bid a project is often unclear because the laws governing the licensing of contractors are not clearly written.  The language and grammar used in those laws create confusion concerning their proper application to construction projects.  Attorneys trained in statutory interpretation find divining the intent of the contractor’s licensing laws challenging.  These same laws place on project owners and others without legal training the burden of properly interpreting them before considering a bid or making an award.”</a:t>
            </a:r>
          </a:p>
          <a:p>
            <a:pPr marL="0" lvl="2" indent="0">
              <a:buNone/>
            </a:pPr>
            <a:endParaRPr lang="en-US" sz="2400" dirty="0"/>
          </a:p>
        </p:txBody>
      </p:sp>
      <p:pic>
        <p:nvPicPr>
          <p:cNvPr id="4" name="Picture 3">
            <a:extLst>
              <a:ext uri="{FF2B5EF4-FFF2-40B4-BE49-F238E27FC236}">
                <a16:creationId xmlns:a16="http://schemas.microsoft.com/office/drawing/2014/main" id="{4DEA291C-7625-3716-2E5C-F61FC786A4C2}"/>
              </a:ext>
            </a:extLst>
          </p:cNvPr>
          <p:cNvPicPr>
            <a:picLocks noChangeAspect="1"/>
          </p:cNvPicPr>
          <p:nvPr/>
        </p:nvPicPr>
        <p:blipFill rotWithShape="1">
          <a:blip r:embed="rId2">
            <a:extLst>
              <a:ext uri="{28A0092B-C50C-407E-A947-70E740481C1C}">
                <a14:useLocalDpi xmlns:a14="http://schemas.microsoft.com/office/drawing/2010/main" val="0"/>
              </a:ext>
            </a:extLst>
          </a:blip>
          <a:srcRect l="25203" r="19479"/>
          <a:stretch/>
        </p:blipFill>
        <p:spPr>
          <a:xfrm>
            <a:off x="7675658" y="2093976"/>
            <a:ext cx="3941064" cy="4096512"/>
          </a:xfrm>
          <a:prstGeom prst="rect">
            <a:avLst/>
          </a:prstGeom>
        </p:spPr>
      </p:pic>
      <p:pic>
        <p:nvPicPr>
          <p:cNvPr id="5" name="Picture 4">
            <a:extLst>
              <a:ext uri="{FF2B5EF4-FFF2-40B4-BE49-F238E27FC236}">
                <a16:creationId xmlns:a16="http://schemas.microsoft.com/office/drawing/2014/main" id="{379BA9F5-A8EA-F6C3-E581-E63830C78DED}"/>
              </a:ext>
            </a:extLst>
          </p:cNvPr>
          <p:cNvPicPr>
            <a:picLocks noChangeAspect="1"/>
          </p:cNvPicPr>
          <p:nvPr/>
        </p:nvPicPr>
        <p:blipFill>
          <a:blip r:embed="rId3"/>
          <a:stretch>
            <a:fillRect/>
          </a:stretch>
        </p:blipFill>
        <p:spPr>
          <a:xfrm>
            <a:off x="283900" y="6095321"/>
            <a:ext cx="4797968" cy="481626"/>
          </a:xfrm>
          <a:prstGeom prst="rect">
            <a:avLst/>
          </a:prstGeom>
        </p:spPr>
      </p:pic>
    </p:spTree>
    <p:extLst>
      <p:ext uri="{BB962C8B-B14F-4D97-AF65-F5344CB8AC3E}">
        <p14:creationId xmlns:p14="http://schemas.microsoft.com/office/powerpoint/2010/main" val="4180936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045A32-31C1-5C3B-EEC0-AA2D46328D73}"/>
              </a:ext>
            </a:extLst>
          </p:cNvPr>
          <p:cNvPicPr>
            <a:picLocks noChangeAspect="1"/>
          </p:cNvPicPr>
          <p:nvPr/>
        </p:nvPicPr>
        <p:blipFill>
          <a:blip r:embed="rId2"/>
          <a:stretch>
            <a:fillRect/>
          </a:stretch>
        </p:blipFill>
        <p:spPr>
          <a:xfrm>
            <a:off x="1289303" y="1745264"/>
            <a:ext cx="9613397" cy="961339"/>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85B5518-7D68-40E4-9E43-47B6F0CC3BDF}"/>
              </a:ext>
            </a:extLst>
          </p:cNvPr>
          <p:cNvSpPr>
            <a:spLocks noGrp="1"/>
          </p:cNvSpPr>
          <p:nvPr>
            <p:ph type="ctrTitle"/>
          </p:nvPr>
        </p:nvSpPr>
        <p:spPr>
          <a:xfrm>
            <a:off x="1289304" y="3429000"/>
            <a:ext cx="8921672" cy="1713305"/>
          </a:xfrm>
        </p:spPr>
        <p:txBody>
          <a:bodyPr anchor="b">
            <a:normAutofit/>
          </a:bodyPr>
          <a:lstStyle/>
          <a:p>
            <a:pPr algn="l"/>
            <a:r>
              <a:rPr lang="en-US" sz="8000" b="1" dirty="0"/>
              <a:t>Questions?  </a:t>
            </a:r>
          </a:p>
        </p:txBody>
      </p:sp>
      <p:sp>
        <p:nvSpPr>
          <p:cNvPr id="5" name="Subtitle 4">
            <a:extLst>
              <a:ext uri="{FF2B5EF4-FFF2-40B4-BE49-F238E27FC236}">
                <a16:creationId xmlns:a16="http://schemas.microsoft.com/office/drawing/2014/main" id="{7F57F14B-B376-4711-8312-9E6A98E1527F}"/>
              </a:ext>
            </a:extLst>
          </p:cNvPr>
          <p:cNvSpPr>
            <a:spLocks noGrp="1"/>
          </p:cNvSpPr>
          <p:nvPr>
            <p:ph type="subTitle" idx="1"/>
          </p:nvPr>
        </p:nvSpPr>
        <p:spPr>
          <a:xfrm>
            <a:off x="1289303" y="5142305"/>
            <a:ext cx="7321298" cy="753165"/>
          </a:xfrm>
        </p:spPr>
        <p:txBody>
          <a:bodyPr anchor="t">
            <a:normAutofit/>
          </a:bodyPr>
          <a:lstStyle/>
          <a:p>
            <a:pPr algn="l"/>
            <a:endParaRPr lang="en-US" dirty="0"/>
          </a:p>
        </p:txBody>
      </p:sp>
    </p:spTree>
    <p:extLst>
      <p:ext uri="{BB962C8B-B14F-4D97-AF65-F5344CB8AC3E}">
        <p14:creationId xmlns:p14="http://schemas.microsoft.com/office/powerpoint/2010/main" val="2924785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3B20-DB19-4712-A1AD-85EC40D8ED09}"/>
              </a:ext>
            </a:extLst>
          </p:cNvPr>
          <p:cNvSpPr>
            <a:spLocks noGrp="1"/>
          </p:cNvSpPr>
          <p:nvPr>
            <p:ph type="title"/>
          </p:nvPr>
        </p:nvSpPr>
        <p:spPr/>
        <p:txBody>
          <a:bodyPr/>
          <a:lstStyle/>
          <a:p>
            <a:r>
              <a:rPr lang="en-US" b="1" dirty="0"/>
              <a:t>Contract Controversies by the numbers </a:t>
            </a:r>
          </a:p>
        </p:txBody>
      </p:sp>
      <p:sp>
        <p:nvSpPr>
          <p:cNvPr id="3" name="Content Placeholder 2">
            <a:extLst>
              <a:ext uri="{FF2B5EF4-FFF2-40B4-BE49-F238E27FC236}">
                <a16:creationId xmlns:a16="http://schemas.microsoft.com/office/drawing/2014/main" id="{92034392-9A3F-44AC-A4E4-4F1861C9F2F4}"/>
              </a:ext>
            </a:extLst>
          </p:cNvPr>
          <p:cNvSpPr>
            <a:spLocks noGrp="1"/>
          </p:cNvSpPr>
          <p:nvPr>
            <p:ph idx="1"/>
          </p:nvPr>
        </p:nvSpPr>
        <p:spPr/>
        <p:txBody>
          <a:bodyPr/>
          <a:lstStyle/>
          <a:p>
            <a:r>
              <a:rPr lang="en-US" dirty="0"/>
              <a:t>From Jan. 1, 2022, to Present </a:t>
            </a:r>
          </a:p>
          <a:p>
            <a:endParaRPr lang="en-US" dirty="0"/>
          </a:p>
        </p:txBody>
      </p:sp>
      <p:graphicFrame>
        <p:nvGraphicFramePr>
          <p:cNvPr id="4" name="Table 4">
            <a:extLst>
              <a:ext uri="{FF2B5EF4-FFF2-40B4-BE49-F238E27FC236}">
                <a16:creationId xmlns:a16="http://schemas.microsoft.com/office/drawing/2014/main" id="{B91CFFF2-0BF0-412F-A1AA-97215973CFA9}"/>
              </a:ext>
            </a:extLst>
          </p:cNvPr>
          <p:cNvGraphicFramePr>
            <a:graphicFrameLocks noGrp="1"/>
          </p:cNvGraphicFramePr>
          <p:nvPr>
            <p:extLst>
              <p:ext uri="{D42A27DB-BD31-4B8C-83A1-F6EECF244321}">
                <p14:modId xmlns:p14="http://schemas.microsoft.com/office/powerpoint/2010/main" val="3758373765"/>
              </p:ext>
            </p:extLst>
          </p:nvPr>
        </p:nvGraphicFramePr>
        <p:xfrm>
          <a:off x="1587384" y="2517934"/>
          <a:ext cx="8128000" cy="3108960"/>
        </p:xfrm>
        <a:graphic>
          <a:graphicData uri="http://schemas.openxmlformats.org/drawingml/2006/table">
            <a:tbl>
              <a:tblPr firstRow="1" bandRow="1">
                <a:tableStyleId>{5C22544A-7EE6-4342-B048-85BDC9FD1C3A}</a:tableStyleId>
              </a:tblPr>
              <a:tblGrid>
                <a:gridCol w="6717717">
                  <a:extLst>
                    <a:ext uri="{9D8B030D-6E8A-4147-A177-3AD203B41FA5}">
                      <a16:colId xmlns:a16="http://schemas.microsoft.com/office/drawing/2014/main" val="1437968692"/>
                    </a:ext>
                  </a:extLst>
                </a:gridCol>
                <a:gridCol w="1410283">
                  <a:extLst>
                    <a:ext uri="{9D8B030D-6E8A-4147-A177-3AD203B41FA5}">
                      <a16:colId xmlns:a16="http://schemas.microsoft.com/office/drawing/2014/main" val="3296060612"/>
                    </a:ext>
                  </a:extLst>
                </a:gridCol>
              </a:tblGrid>
              <a:tr h="370840">
                <a:tc>
                  <a:txBody>
                    <a:bodyPr/>
                    <a:lstStyle/>
                    <a:p>
                      <a:r>
                        <a:rPr lang="en-US" sz="2800" dirty="0"/>
                        <a:t>Contract Controversies </a:t>
                      </a:r>
                    </a:p>
                  </a:txBody>
                  <a:tcPr/>
                </a:tc>
                <a:tc>
                  <a:txBody>
                    <a:bodyPr/>
                    <a:lstStyle/>
                    <a:p>
                      <a:pPr algn="ctr"/>
                      <a:r>
                        <a:rPr lang="en-US" sz="2800" dirty="0"/>
                        <a:t>4</a:t>
                      </a:r>
                    </a:p>
                  </a:txBody>
                  <a:tcPr/>
                </a:tc>
                <a:extLst>
                  <a:ext uri="{0D108BD9-81ED-4DB2-BD59-A6C34878D82A}">
                    <a16:rowId xmlns:a16="http://schemas.microsoft.com/office/drawing/2014/main" val="1064928454"/>
                  </a:ext>
                </a:extLst>
              </a:tr>
              <a:tr h="370840">
                <a:tc>
                  <a:txBody>
                    <a:bodyPr/>
                    <a:lstStyle/>
                    <a:p>
                      <a:r>
                        <a:rPr lang="en-US" sz="2800" dirty="0"/>
                        <a:t>Dismissed</a:t>
                      </a:r>
                    </a:p>
                  </a:txBody>
                  <a:tcPr/>
                </a:tc>
                <a:tc>
                  <a:txBody>
                    <a:bodyPr/>
                    <a:lstStyle/>
                    <a:p>
                      <a:pPr algn="ctr"/>
                      <a:r>
                        <a:rPr lang="en-US" sz="2800" dirty="0"/>
                        <a:t>1</a:t>
                      </a:r>
                    </a:p>
                  </a:txBody>
                  <a:tcPr/>
                </a:tc>
                <a:extLst>
                  <a:ext uri="{0D108BD9-81ED-4DB2-BD59-A6C34878D82A}">
                    <a16:rowId xmlns:a16="http://schemas.microsoft.com/office/drawing/2014/main" val="2646837377"/>
                  </a:ext>
                </a:extLst>
              </a:tr>
              <a:tr h="370840">
                <a:tc>
                  <a:txBody>
                    <a:bodyPr/>
                    <a:lstStyle/>
                    <a:p>
                      <a:r>
                        <a:rPr lang="en-US" sz="2800" dirty="0"/>
                        <a:t>Withdrawn </a:t>
                      </a:r>
                    </a:p>
                  </a:txBody>
                  <a:tcPr/>
                </a:tc>
                <a:tc>
                  <a:txBody>
                    <a:bodyPr/>
                    <a:lstStyle/>
                    <a:p>
                      <a:pPr algn="ctr"/>
                      <a:r>
                        <a:rPr lang="en-US" sz="2800" dirty="0"/>
                        <a:t>1</a:t>
                      </a:r>
                    </a:p>
                  </a:txBody>
                  <a:tcPr/>
                </a:tc>
                <a:extLst>
                  <a:ext uri="{0D108BD9-81ED-4DB2-BD59-A6C34878D82A}">
                    <a16:rowId xmlns:a16="http://schemas.microsoft.com/office/drawing/2014/main" val="1819147438"/>
                  </a:ext>
                </a:extLst>
              </a:tr>
              <a:tr h="370840">
                <a:tc>
                  <a:txBody>
                    <a:bodyPr/>
                    <a:lstStyle/>
                    <a:p>
                      <a:r>
                        <a:rPr lang="en-US" sz="2800" dirty="0"/>
                        <a:t>Pending </a:t>
                      </a:r>
                    </a:p>
                  </a:txBody>
                  <a:tcPr/>
                </a:tc>
                <a:tc>
                  <a:txBody>
                    <a:bodyPr/>
                    <a:lstStyle/>
                    <a:p>
                      <a:pPr algn="ctr"/>
                      <a:r>
                        <a:rPr lang="en-US" sz="2800" dirty="0"/>
                        <a:t>1</a:t>
                      </a:r>
                    </a:p>
                  </a:txBody>
                  <a:tcPr/>
                </a:tc>
                <a:extLst>
                  <a:ext uri="{0D108BD9-81ED-4DB2-BD59-A6C34878D82A}">
                    <a16:rowId xmlns:a16="http://schemas.microsoft.com/office/drawing/2014/main" val="1950755540"/>
                  </a:ext>
                </a:extLst>
              </a:tr>
              <a:tr h="370840">
                <a:tc>
                  <a:txBody>
                    <a:bodyPr/>
                    <a:lstStyle/>
                    <a:p>
                      <a:r>
                        <a:rPr lang="en-US" sz="2800" dirty="0"/>
                        <a:t>Decision by the CPOC </a:t>
                      </a:r>
                    </a:p>
                  </a:txBody>
                  <a:tcPr/>
                </a:tc>
                <a:tc>
                  <a:txBody>
                    <a:bodyPr/>
                    <a:lstStyle/>
                    <a:p>
                      <a:pPr algn="ctr"/>
                      <a:r>
                        <a:rPr lang="en-US" sz="2800" dirty="0"/>
                        <a:t>1</a:t>
                      </a:r>
                    </a:p>
                  </a:txBody>
                  <a:tcPr/>
                </a:tc>
                <a:extLst>
                  <a:ext uri="{0D108BD9-81ED-4DB2-BD59-A6C34878D82A}">
                    <a16:rowId xmlns:a16="http://schemas.microsoft.com/office/drawing/2014/main" val="4211064775"/>
                  </a:ext>
                </a:extLst>
              </a:tr>
              <a:tr h="370840">
                <a:tc>
                  <a:txBody>
                    <a:bodyPr/>
                    <a:lstStyle/>
                    <a:p>
                      <a:r>
                        <a:rPr lang="en-US" sz="2800" dirty="0"/>
                        <a:t>Appealed (in part) to the Panel </a:t>
                      </a:r>
                    </a:p>
                  </a:txBody>
                  <a:tcPr/>
                </a:tc>
                <a:tc>
                  <a:txBody>
                    <a:bodyPr/>
                    <a:lstStyle/>
                    <a:p>
                      <a:pPr algn="ctr"/>
                      <a:r>
                        <a:rPr lang="en-US" sz="2800" dirty="0"/>
                        <a:t>1</a:t>
                      </a:r>
                    </a:p>
                  </a:txBody>
                  <a:tcPr/>
                </a:tc>
                <a:extLst>
                  <a:ext uri="{0D108BD9-81ED-4DB2-BD59-A6C34878D82A}">
                    <a16:rowId xmlns:a16="http://schemas.microsoft.com/office/drawing/2014/main" val="1138841300"/>
                  </a:ext>
                </a:extLst>
              </a:tr>
            </a:tbl>
          </a:graphicData>
        </a:graphic>
      </p:graphicFrame>
      <p:pic>
        <p:nvPicPr>
          <p:cNvPr id="7" name="Picture 6">
            <a:extLst>
              <a:ext uri="{FF2B5EF4-FFF2-40B4-BE49-F238E27FC236}">
                <a16:creationId xmlns:a16="http://schemas.microsoft.com/office/drawing/2014/main" id="{57213879-E744-C320-9CC5-DE278C67C446}"/>
              </a:ext>
            </a:extLst>
          </p:cNvPr>
          <p:cNvPicPr>
            <a:picLocks noChangeAspect="1"/>
          </p:cNvPicPr>
          <p:nvPr/>
        </p:nvPicPr>
        <p:blipFill>
          <a:blip r:embed="rId2"/>
          <a:stretch>
            <a:fillRect/>
          </a:stretch>
        </p:blipFill>
        <p:spPr>
          <a:xfrm>
            <a:off x="853416" y="5936150"/>
            <a:ext cx="4797968" cy="481626"/>
          </a:xfrm>
          <a:prstGeom prst="rect">
            <a:avLst/>
          </a:prstGeom>
        </p:spPr>
      </p:pic>
    </p:spTree>
    <p:extLst>
      <p:ext uri="{BB962C8B-B14F-4D97-AF65-F5344CB8AC3E}">
        <p14:creationId xmlns:p14="http://schemas.microsoft.com/office/powerpoint/2010/main" val="74851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045A32-31C1-5C3B-EEC0-AA2D46328D73}"/>
              </a:ext>
            </a:extLst>
          </p:cNvPr>
          <p:cNvPicPr>
            <a:picLocks noChangeAspect="1"/>
          </p:cNvPicPr>
          <p:nvPr/>
        </p:nvPicPr>
        <p:blipFill>
          <a:blip r:embed="rId2"/>
          <a:stretch>
            <a:fillRect/>
          </a:stretch>
        </p:blipFill>
        <p:spPr>
          <a:xfrm>
            <a:off x="1289303" y="1745264"/>
            <a:ext cx="9613397" cy="961339"/>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85B5518-7D68-40E4-9E43-47B6F0CC3BDF}"/>
              </a:ext>
            </a:extLst>
          </p:cNvPr>
          <p:cNvSpPr>
            <a:spLocks noGrp="1"/>
          </p:cNvSpPr>
          <p:nvPr>
            <p:ph type="ctrTitle"/>
          </p:nvPr>
        </p:nvSpPr>
        <p:spPr>
          <a:xfrm>
            <a:off x="1289304" y="3429000"/>
            <a:ext cx="8921672" cy="1713305"/>
          </a:xfrm>
        </p:spPr>
        <p:txBody>
          <a:bodyPr anchor="b">
            <a:normAutofit/>
          </a:bodyPr>
          <a:lstStyle/>
          <a:p>
            <a:pPr algn="l"/>
            <a:r>
              <a:rPr lang="en-US" sz="8000" b="1" dirty="0"/>
              <a:t>Panel Appeals </a:t>
            </a:r>
          </a:p>
        </p:txBody>
      </p:sp>
      <p:sp>
        <p:nvSpPr>
          <p:cNvPr id="5" name="Subtitle 4">
            <a:extLst>
              <a:ext uri="{FF2B5EF4-FFF2-40B4-BE49-F238E27FC236}">
                <a16:creationId xmlns:a16="http://schemas.microsoft.com/office/drawing/2014/main" id="{7F57F14B-B376-4711-8312-9E6A98E1527F}"/>
              </a:ext>
            </a:extLst>
          </p:cNvPr>
          <p:cNvSpPr>
            <a:spLocks noGrp="1"/>
          </p:cNvSpPr>
          <p:nvPr>
            <p:ph type="subTitle" idx="1"/>
          </p:nvPr>
        </p:nvSpPr>
        <p:spPr>
          <a:xfrm>
            <a:off x="1289303" y="5142305"/>
            <a:ext cx="7321298" cy="753165"/>
          </a:xfrm>
        </p:spPr>
        <p:txBody>
          <a:bodyPr anchor="t">
            <a:normAutofit/>
          </a:bodyPr>
          <a:lstStyle/>
          <a:p>
            <a:pPr algn="l"/>
            <a:endParaRPr lang="en-US" dirty="0"/>
          </a:p>
        </p:txBody>
      </p:sp>
    </p:spTree>
    <p:extLst>
      <p:ext uri="{BB962C8B-B14F-4D97-AF65-F5344CB8AC3E}">
        <p14:creationId xmlns:p14="http://schemas.microsoft.com/office/powerpoint/2010/main" val="108033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512E1-9D36-4633-A901-52FC53EAEF94}"/>
              </a:ext>
            </a:extLst>
          </p:cNvPr>
          <p:cNvSpPr>
            <a:spLocks noGrp="1"/>
          </p:cNvSpPr>
          <p:nvPr>
            <p:ph type="title"/>
          </p:nvPr>
        </p:nvSpPr>
        <p:spPr>
          <a:xfrm>
            <a:off x="838200" y="365125"/>
            <a:ext cx="10515600" cy="1325563"/>
          </a:xfrm>
        </p:spPr>
        <p:txBody>
          <a:bodyPr>
            <a:normAutofit/>
          </a:bodyPr>
          <a:lstStyle/>
          <a:p>
            <a:r>
              <a:rPr lang="en-US" sz="5400" i="1"/>
              <a:t>Appeal by Narmour Wright</a:t>
            </a:r>
            <a:r>
              <a:rPr lang="en-US" sz="5400"/>
              <a:t>, 2022-2</a:t>
            </a:r>
            <a:endParaRPr lang="en-US" sz="5400" i="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2D17FD-15A2-4197-A0E6-27E8B9EC7762}"/>
              </a:ext>
            </a:extLst>
          </p:cNvPr>
          <p:cNvSpPr>
            <a:spLocks noGrp="1"/>
          </p:cNvSpPr>
          <p:nvPr>
            <p:ph idx="1"/>
          </p:nvPr>
        </p:nvSpPr>
        <p:spPr>
          <a:xfrm>
            <a:off x="838200" y="1929384"/>
            <a:ext cx="10515600" cy="4251960"/>
          </a:xfrm>
        </p:spPr>
        <p:txBody>
          <a:bodyPr>
            <a:normAutofit/>
          </a:bodyPr>
          <a:lstStyle/>
          <a:p>
            <a:r>
              <a:rPr lang="en-US" sz="2200" dirty="0"/>
              <a:t>Filed in 2021</a:t>
            </a:r>
          </a:p>
          <a:p>
            <a:r>
              <a:rPr lang="en-US" sz="2200" dirty="0"/>
              <a:t>Protest of non-responsibility determination of A/E firm evaluated under Section 11-35-3220 </a:t>
            </a:r>
          </a:p>
          <a:p>
            <a:r>
              <a:rPr lang="en-US" sz="2200" b="1" dirty="0"/>
              <a:t>Facts: </a:t>
            </a:r>
            <a:r>
              <a:rPr lang="en-US" sz="2200" dirty="0"/>
              <a:t>After evaluation, but prior to award, another firm had bought all assets and took all but two employees (“no longer same firm we evaluated”) </a:t>
            </a:r>
          </a:p>
          <a:p>
            <a:r>
              <a:rPr lang="en-US" sz="2200" b="1" dirty="0"/>
              <a:t>Result:  </a:t>
            </a:r>
            <a:r>
              <a:rPr lang="en-US" sz="2200" dirty="0"/>
              <a:t>CPO found there was a rational basis to find new firm non-responsible, and Panel affirmed </a:t>
            </a:r>
          </a:p>
          <a:p>
            <a:r>
              <a:rPr lang="en-US" sz="2200" b="1" dirty="0">
                <a:highlight>
                  <a:srgbClr val="FFFF00"/>
                </a:highlight>
              </a:rPr>
              <a:t>Lesson Learned:  </a:t>
            </a:r>
            <a:r>
              <a:rPr lang="en-US" sz="2200" dirty="0">
                <a:highlight>
                  <a:srgbClr val="FFFF00"/>
                </a:highlight>
              </a:rPr>
              <a:t>You have broad discretion in matters of determining responsibility, because it is a business judgment and the agency has to live with the determination</a:t>
            </a:r>
            <a:endParaRPr lang="en-US" sz="2200" b="1" dirty="0">
              <a:highlight>
                <a:srgbClr val="FFFF00"/>
              </a:highlight>
            </a:endParaRPr>
          </a:p>
        </p:txBody>
      </p:sp>
      <p:pic>
        <p:nvPicPr>
          <p:cNvPr id="5" name="Picture 4">
            <a:extLst>
              <a:ext uri="{FF2B5EF4-FFF2-40B4-BE49-F238E27FC236}">
                <a16:creationId xmlns:a16="http://schemas.microsoft.com/office/drawing/2014/main" id="{BB705D99-6C88-CE52-4623-DED3A962E17E}"/>
              </a:ext>
            </a:extLst>
          </p:cNvPr>
          <p:cNvPicPr>
            <a:picLocks noChangeAspect="1"/>
          </p:cNvPicPr>
          <p:nvPr/>
        </p:nvPicPr>
        <p:blipFill>
          <a:blip r:embed="rId2"/>
          <a:stretch>
            <a:fillRect/>
          </a:stretch>
        </p:blipFill>
        <p:spPr>
          <a:xfrm>
            <a:off x="993572" y="5780668"/>
            <a:ext cx="4797968" cy="481626"/>
          </a:xfrm>
          <a:prstGeom prst="rect">
            <a:avLst/>
          </a:prstGeom>
        </p:spPr>
      </p:pic>
    </p:spTree>
    <p:extLst>
      <p:ext uri="{BB962C8B-B14F-4D97-AF65-F5344CB8AC3E}">
        <p14:creationId xmlns:p14="http://schemas.microsoft.com/office/powerpoint/2010/main" val="226161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62283-4104-4EEC-9AFE-EBC896A7D8DE}"/>
              </a:ext>
            </a:extLst>
          </p:cNvPr>
          <p:cNvSpPr>
            <a:spLocks noGrp="1"/>
          </p:cNvSpPr>
          <p:nvPr>
            <p:ph type="title"/>
          </p:nvPr>
        </p:nvSpPr>
        <p:spPr>
          <a:xfrm>
            <a:off x="838200" y="365125"/>
            <a:ext cx="10515600" cy="1325563"/>
          </a:xfrm>
        </p:spPr>
        <p:txBody>
          <a:bodyPr>
            <a:normAutofit/>
          </a:bodyPr>
          <a:lstStyle/>
          <a:p>
            <a:r>
              <a:rPr lang="en-US" sz="4200" i="1" dirty="0"/>
              <a:t>Appeal by Rosenblum Coe Architects, </a:t>
            </a:r>
            <a:r>
              <a:rPr lang="en-US" sz="4200" dirty="0"/>
              <a:t>2022-4</a:t>
            </a:r>
            <a:endParaRPr lang="en-US" sz="4200" i="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7365A3-FA2B-4ACB-AF9C-7C4CC4A14F55}"/>
              </a:ext>
            </a:extLst>
          </p:cNvPr>
          <p:cNvSpPr>
            <a:spLocks noGrp="1"/>
          </p:cNvSpPr>
          <p:nvPr>
            <p:ph idx="1"/>
          </p:nvPr>
        </p:nvSpPr>
        <p:spPr>
          <a:xfrm>
            <a:off x="838200" y="1929384"/>
            <a:ext cx="10515600" cy="4251960"/>
          </a:xfrm>
        </p:spPr>
        <p:txBody>
          <a:bodyPr>
            <a:normAutofit/>
          </a:bodyPr>
          <a:lstStyle/>
          <a:p>
            <a:r>
              <a:rPr lang="en-US" sz="2200" dirty="0"/>
              <a:t>Protest of misapplied evaluation factors under Section 11-35-3220 for A/E qualifications </a:t>
            </a:r>
          </a:p>
          <a:p>
            <a:r>
              <a:rPr lang="en-US" sz="2200" b="1" dirty="0"/>
              <a:t>Facts: </a:t>
            </a:r>
            <a:r>
              <a:rPr lang="en-US" sz="2200" dirty="0"/>
              <a:t>Under criterion for “volume of work” awarded by agency in past five years, firm with one contract worth $1.8m was scored higher than firm with five contracts valued at just over $700k.  </a:t>
            </a:r>
          </a:p>
          <a:p>
            <a:r>
              <a:rPr lang="en-US" sz="2200" b="1" dirty="0"/>
              <a:t>Result: </a:t>
            </a:r>
            <a:r>
              <a:rPr lang="en-US" sz="2200" dirty="0"/>
              <a:t>CPO granted the protest, finding the number of contracts awarded, without considering value, failed to meet legislative intent of “effectuating an equitable distribution of contracts.”  Panel affirmed.</a:t>
            </a:r>
          </a:p>
          <a:p>
            <a:r>
              <a:rPr lang="en-US" sz="2200" b="1" dirty="0">
                <a:highlight>
                  <a:srgbClr val="FFFF00"/>
                </a:highlight>
              </a:rPr>
              <a:t>Lesson learned: </a:t>
            </a:r>
            <a:r>
              <a:rPr lang="en-US" sz="2200" dirty="0">
                <a:highlight>
                  <a:srgbClr val="FFFF00"/>
                </a:highlight>
              </a:rPr>
              <a:t>“Volume of work” means looking at more than raw number of contracts; consider value of those contracts too. </a:t>
            </a:r>
            <a:endParaRPr lang="en-US" sz="2200" b="1" dirty="0">
              <a:highlight>
                <a:srgbClr val="FFFF00"/>
              </a:highlight>
            </a:endParaRPr>
          </a:p>
        </p:txBody>
      </p:sp>
      <p:pic>
        <p:nvPicPr>
          <p:cNvPr id="5" name="Picture 4">
            <a:extLst>
              <a:ext uri="{FF2B5EF4-FFF2-40B4-BE49-F238E27FC236}">
                <a16:creationId xmlns:a16="http://schemas.microsoft.com/office/drawing/2014/main" id="{FC21209D-DC84-7D40-548F-EC8A1A254A10}"/>
              </a:ext>
            </a:extLst>
          </p:cNvPr>
          <p:cNvPicPr>
            <a:picLocks noChangeAspect="1"/>
          </p:cNvPicPr>
          <p:nvPr/>
        </p:nvPicPr>
        <p:blipFill>
          <a:blip r:embed="rId2"/>
          <a:stretch>
            <a:fillRect/>
          </a:stretch>
        </p:blipFill>
        <p:spPr>
          <a:xfrm>
            <a:off x="669036" y="5780668"/>
            <a:ext cx="4797968" cy="481626"/>
          </a:xfrm>
          <a:prstGeom prst="rect">
            <a:avLst/>
          </a:prstGeom>
        </p:spPr>
      </p:pic>
    </p:spTree>
    <p:extLst>
      <p:ext uri="{BB962C8B-B14F-4D97-AF65-F5344CB8AC3E}">
        <p14:creationId xmlns:p14="http://schemas.microsoft.com/office/powerpoint/2010/main" val="294338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98202" y="310209"/>
            <a:ext cx="11018520" cy="1369853"/>
          </a:xfrm>
        </p:spPr>
        <p:txBody>
          <a:bodyPr anchor="b">
            <a:normAutofit/>
          </a:bodyPr>
          <a:lstStyle/>
          <a:p>
            <a:r>
              <a:rPr lang="en-US" sz="4600" i="1" dirty="0"/>
              <a:t>Appeal by SNB of Dillon (contract controversy)</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3" y="2071316"/>
            <a:ext cx="6713552" cy="4119172"/>
          </a:xfrm>
        </p:spPr>
        <p:txBody>
          <a:bodyPr anchor="t">
            <a:normAutofit/>
          </a:bodyPr>
          <a:lstStyle/>
          <a:p>
            <a:r>
              <a:rPr lang="en-US" sz="2200" dirty="0"/>
              <a:t>No appeal to bulk of John White’s decision; filed reconsideration of claim for statutory interest and some other fees and deductions; still pending</a:t>
            </a:r>
          </a:p>
          <a:p>
            <a:r>
              <a:rPr lang="en-US" sz="2200" b="1" dirty="0"/>
              <a:t>Background: </a:t>
            </a:r>
            <a:r>
              <a:rPr lang="en-US" sz="2200" dirty="0"/>
              <a:t>Construction of new welcome center on I-95 in Dillon</a:t>
            </a:r>
          </a:p>
          <a:p>
            <a:r>
              <a:rPr lang="en-US" sz="2200" b="1" dirty="0"/>
              <a:t>Agreement date: </a:t>
            </a:r>
            <a:r>
              <a:rPr lang="en-US" sz="2200" dirty="0"/>
              <a:t>Nov. 1, 2018</a:t>
            </a:r>
          </a:p>
          <a:p>
            <a:r>
              <a:rPr lang="en-US" sz="2200" b="1" dirty="0"/>
              <a:t>Notice to proceed: </a:t>
            </a:r>
            <a:r>
              <a:rPr lang="en-US" sz="2200" dirty="0"/>
              <a:t>Jan. 28, 2019</a:t>
            </a:r>
          </a:p>
          <a:p>
            <a:r>
              <a:rPr lang="en-US" sz="2200" b="1" dirty="0"/>
              <a:t>Original substantial completion date: </a:t>
            </a:r>
            <a:r>
              <a:rPr lang="en-US" sz="2200" dirty="0"/>
              <a:t>Dec. 8, 2019</a:t>
            </a:r>
          </a:p>
          <a:p>
            <a:r>
              <a:rPr lang="en-US" sz="2200" b="1" dirty="0"/>
              <a:t>A/E certifies substantial completion: </a:t>
            </a:r>
            <a:r>
              <a:rPr lang="en-US" sz="2200" dirty="0"/>
              <a:t>Aug. 4, 2021</a:t>
            </a:r>
            <a:endParaRPr lang="en-US" sz="2200" b="1" dirty="0"/>
          </a:p>
          <a:p>
            <a:endParaRPr lang="en-US" sz="2200" b="1" dirty="0"/>
          </a:p>
          <a:p>
            <a:pPr marL="0" indent="0">
              <a:buNone/>
            </a:pPr>
            <a:endParaRPr lang="en-US" sz="2200" dirty="0"/>
          </a:p>
        </p:txBody>
      </p:sp>
      <p:pic>
        <p:nvPicPr>
          <p:cNvPr id="8" name="Picture 7" descr="A picture containing building, outdoor, house, window&#10;&#10;Description automatically generated">
            <a:extLst>
              <a:ext uri="{FF2B5EF4-FFF2-40B4-BE49-F238E27FC236}">
                <a16:creationId xmlns:a16="http://schemas.microsoft.com/office/drawing/2014/main" id="{24FD2ED8-6EB0-890F-A2B7-A82600DA07C1}"/>
              </a:ext>
            </a:extLst>
          </p:cNvPr>
          <p:cNvPicPr>
            <a:picLocks noChangeAspect="1"/>
          </p:cNvPicPr>
          <p:nvPr/>
        </p:nvPicPr>
        <p:blipFill rotWithShape="1">
          <a:blip r:embed="rId2">
            <a:extLst>
              <a:ext uri="{28A0092B-C50C-407E-A947-70E740481C1C}">
                <a14:useLocalDpi xmlns:a14="http://schemas.microsoft.com/office/drawing/2010/main" val="0"/>
              </a:ext>
            </a:extLst>
          </a:blip>
          <a:srcRect l="3795" r="4" b="4"/>
          <a:stretch/>
        </p:blipFill>
        <p:spPr>
          <a:xfrm>
            <a:off x="7675658" y="2093976"/>
            <a:ext cx="3941064" cy="4096512"/>
          </a:xfrm>
          <a:prstGeom prst="rect">
            <a:avLst/>
          </a:prstGeom>
        </p:spPr>
      </p:pic>
      <p:pic>
        <p:nvPicPr>
          <p:cNvPr id="9" name="Picture 8">
            <a:extLst>
              <a:ext uri="{FF2B5EF4-FFF2-40B4-BE49-F238E27FC236}">
                <a16:creationId xmlns:a16="http://schemas.microsoft.com/office/drawing/2014/main" id="{F6A12B01-7847-F4A7-9508-7F4C4EFE9525}"/>
              </a:ext>
            </a:extLst>
          </p:cNvPr>
          <p:cNvPicPr>
            <a:picLocks noChangeAspect="1"/>
          </p:cNvPicPr>
          <p:nvPr/>
        </p:nvPicPr>
        <p:blipFill>
          <a:blip r:embed="rId3"/>
          <a:stretch>
            <a:fillRect/>
          </a:stretch>
        </p:blipFill>
        <p:spPr>
          <a:xfrm>
            <a:off x="572493" y="6042618"/>
            <a:ext cx="4797968" cy="481626"/>
          </a:xfrm>
          <a:prstGeom prst="rect">
            <a:avLst/>
          </a:prstGeom>
        </p:spPr>
      </p:pic>
    </p:spTree>
    <p:extLst>
      <p:ext uri="{BB962C8B-B14F-4D97-AF65-F5344CB8AC3E}">
        <p14:creationId xmlns:p14="http://schemas.microsoft.com/office/powerpoint/2010/main" val="228223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26773" y="311691"/>
            <a:ext cx="11018520" cy="1369853"/>
          </a:xfrm>
        </p:spPr>
        <p:txBody>
          <a:bodyPr anchor="b">
            <a:normAutofit/>
          </a:bodyPr>
          <a:lstStyle/>
          <a:p>
            <a:r>
              <a:rPr lang="en-US" sz="4600" i="1" dirty="0"/>
              <a:t>Appeal by SNB of Dillon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3" y="2071316"/>
            <a:ext cx="6713552" cy="4119172"/>
          </a:xfrm>
        </p:spPr>
        <p:txBody>
          <a:bodyPr anchor="t">
            <a:normAutofit/>
          </a:bodyPr>
          <a:lstStyle/>
          <a:p>
            <a:r>
              <a:rPr lang="en-US" sz="2200" b="1" dirty="0"/>
              <a:t>Claims for unresolved changes to roof sheathing </a:t>
            </a:r>
          </a:p>
          <a:p>
            <a:pPr lvl="1"/>
            <a:r>
              <a:rPr lang="en-US" sz="2000" dirty="0"/>
              <a:t>Plans called for perpendicular </a:t>
            </a:r>
            <a:r>
              <a:rPr lang="en-US" sz="2000" dirty="0" err="1"/>
              <a:t>nailers</a:t>
            </a:r>
            <a:r>
              <a:rPr lang="en-US" sz="2000" dirty="0"/>
              <a:t> to allow venting but SNB installed horizontal </a:t>
            </a:r>
            <a:r>
              <a:rPr lang="en-US" sz="2000" dirty="0" err="1"/>
              <a:t>nailers</a:t>
            </a:r>
            <a:r>
              <a:rPr lang="en-US" sz="2000" dirty="0"/>
              <a:t> too </a:t>
            </a:r>
          </a:p>
          <a:p>
            <a:pPr lvl="1"/>
            <a:r>
              <a:rPr lang="en-US" sz="2000" dirty="0"/>
              <a:t>Drawings showed some blocking, but A/E testified this applied only to sheathing on joists or trusses </a:t>
            </a:r>
          </a:p>
          <a:p>
            <a:pPr lvl="1"/>
            <a:r>
              <a:rPr lang="en-US" sz="2000" dirty="0"/>
              <a:t>SNB had to remove sheathing and cut </a:t>
            </a:r>
            <a:r>
              <a:rPr lang="en-US" sz="2000" dirty="0" err="1"/>
              <a:t>nailers</a:t>
            </a:r>
            <a:r>
              <a:rPr lang="en-US" sz="2000" dirty="0"/>
              <a:t> to allow venting—and wanted compensation </a:t>
            </a:r>
          </a:p>
          <a:p>
            <a:pPr lvl="1"/>
            <a:r>
              <a:rPr lang="en-US" sz="2000" dirty="0"/>
              <a:t>Claim denied</a:t>
            </a:r>
          </a:p>
          <a:p>
            <a:pPr lvl="1"/>
            <a:r>
              <a:rPr lang="en-US" sz="2000" dirty="0">
                <a:highlight>
                  <a:srgbClr val="FFFF00"/>
                </a:highlight>
              </a:rPr>
              <a:t>Lesson learned: If there is a patent ambiguity between specifications and drawings, contractor has duty to point this out and inquire.  </a:t>
            </a:r>
            <a:endParaRPr lang="en-US" sz="1400" dirty="0">
              <a:highlight>
                <a:srgbClr val="FFFF00"/>
              </a:highlight>
            </a:endParaRPr>
          </a:p>
          <a:p>
            <a:pPr lvl="1"/>
            <a:endParaRPr lang="en-US" sz="1800" dirty="0"/>
          </a:p>
          <a:p>
            <a:endParaRPr lang="en-US" sz="2200" b="1" dirty="0"/>
          </a:p>
          <a:p>
            <a:pPr marL="0" indent="0">
              <a:buNone/>
            </a:pPr>
            <a:endParaRPr lang="en-US" sz="2200" dirty="0"/>
          </a:p>
        </p:txBody>
      </p:sp>
      <p:pic>
        <p:nvPicPr>
          <p:cNvPr id="8" name="Picture 7">
            <a:extLst>
              <a:ext uri="{FF2B5EF4-FFF2-40B4-BE49-F238E27FC236}">
                <a16:creationId xmlns:a16="http://schemas.microsoft.com/office/drawing/2014/main" id="{24FD2ED8-6EB0-890F-A2B7-A82600DA07C1}"/>
              </a:ext>
            </a:extLst>
          </p:cNvPr>
          <p:cNvPicPr>
            <a:picLocks noChangeAspect="1"/>
          </p:cNvPicPr>
          <p:nvPr/>
        </p:nvPicPr>
        <p:blipFill>
          <a:blip r:embed="rId2">
            <a:extLst>
              <a:ext uri="{28A0092B-C50C-407E-A947-70E740481C1C}">
                <a14:useLocalDpi xmlns:a14="http://schemas.microsoft.com/office/drawing/2010/main" val="0"/>
              </a:ext>
            </a:extLst>
          </a:blip>
          <a:srcRect l="18687" r="18687"/>
          <a:stretch/>
        </p:blipFill>
        <p:spPr>
          <a:xfrm>
            <a:off x="7675658" y="2093976"/>
            <a:ext cx="3941064" cy="4096512"/>
          </a:xfrm>
          <a:prstGeom prst="rect">
            <a:avLst/>
          </a:prstGeom>
        </p:spPr>
      </p:pic>
      <p:pic>
        <p:nvPicPr>
          <p:cNvPr id="4" name="Picture 3">
            <a:extLst>
              <a:ext uri="{FF2B5EF4-FFF2-40B4-BE49-F238E27FC236}">
                <a16:creationId xmlns:a16="http://schemas.microsoft.com/office/drawing/2014/main" id="{6154435B-3A0E-16E8-346E-3D8120608459}"/>
              </a:ext>
            </a:extLst>
          </p:cNvPr>
          <p:cNvPicPr>
            <a:picLocks noChangeAspect="1"/>
          </p:cNvPicPr>
          <p:nvPr/>
        </p:nvPicPr>
        <p:blipFill>
          <a:blip r:embed="rId3"/>
          <a:stretch>
            <a:fillRect/>
          </a:stretch>
        </p:blipFill>
        <p:spPr>
          <a:xfrm>
            <a:off x="375208" y="6042618"/>
            <a:ext cx="4797968" cy="481626"/>
          </a:xfrm>
          <a:prstGeom prst="rect">
            <a:avLst/>
          </a:prstGeom>
        </p:spPr>
      </p:pic>
    </p:spTree>
    <p:extLst>
      <p:ext uri="{BB962C8B-B14F-4D97-AF65-F5344CB8AC3E}">
        <p14:creationId xmlns:p14="http://schemas.microsoft.com/office/powerpoint/2010/main" val="1820062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D4F1-A138-4F8C-A4A6-9BBF9513DBEE}"/>
              </a:ext>
            </a:extLst>
          </p:cNvPr>
          <p:cNvSpPr>
            <a:spLocks noGrp="1"/>
          </p:cNvSpPr>
          <p:nvPr>
            <p:ph type="title"/>
          </p:nvPr>
        </p:nvSpPr>
        <p:spPr>
          <a:xfrm>
            <a:off x="598202" y="310209"/>
            <a:ext cx="11018520" cy="1369853"/>
          </a:xfrm>
        </p:spPr>
        <p:txBody>
          <a:bodyPr anchor="b">
            <a:normAutofit/>
          </a:bodyPr>
          <a:lstStyle/>
          <a:p>
            <a:r>
              <a:rPr lang="en-US" sz="4600" i="1" dirty="0"/>
              <a:t>Appeal by SNB of Dillon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E8D3D8-33A0-4AA7-9E85-810826E1B443}"/>
              </a:ext>
            </a:extLst>
          </p:cNvPr>
          <p:cNvSpPr>
            <a:spLocks noGrp="1"/>
          </p:cNvSpPr>
          <p:nvPr>
            <p:ph idx="1"/>
          </p:nvPr>
        </p:nvSpPr>
        <p:spPr>
          <a:xfrm>
            <a:off x="572493" y="2071316"/>
            <a:ext cx="6713552" cy="4119172"/>
          </a:xfrm>
        </p:spPr>
        <p:txBody>
          <a:bodyPr anchor="t">
            <a:normAutofit/>
          </a:bodyPr>
          <a:lstStyle/>
          <a:p>
            <a:r>
              <a:rPr lang="en-US" sz="2200" b="1" dirty="0"/>
              <a:t>Claims for unresolved changes to plywood/insulation inversion </a:t>
            </a:r>
          </a:p>
          <a:p>
            <a:pPr lvl="1"/>
            <a:r>
              <a:rPr lang="en-US" sz="1800" dirty="0"/>
              <a:t>Structural drawings showed plywood sheathing attached directly to studs</a:t>
            </a:r>
          </a:p>
          <a:p>
            <a:pPr lvl="1"/>
            <a:r>
              <a:rPr lang="en-US" sz="1800" dirty="0"/>
              <a:t>But addendum showed ¾” foamboard insulation attached directly to studs with plywood installed on outside </a:t>
            </a:r>
          </a:p>
          <a:p>
            <a:pPr lvl="1"/>
            <a:r>
              <a:rPr lang="en-US" sz="1800" dirty="0"/>
              <a:t>SNB had to remove and reinstall and requested compensation</a:t>
            </a:r>
          </a:p>
          <a:p>
            <a:pPr lvl="1"/>
            <a:r>
              <a:rPr lang="en-US" sz="1800" dirty="0"/>
              <a:t>Claim granted </a:t>
            </a:r>
          </a:p>
          <a:p>
            <a:pPr lvl="1"/>
            <a:r>
              <a:rPr lang="en-US" sz="1800" dirty="0">
                <a:highlight>
                  <a:srgbClr val="FFFF00"/>
                </a:highlight>
              </a:rPr>
              <a:t>Lesson learned: this was an architect error, but it is obviously important for the plans and drawings to be consistent</a:t>
            </a:r>
          </a:p>
          <a:p>
            <a:pPr lvl="1"/>
            <a:endParaRPr lang="en-US" sz="1800" dirty="0"/>
          </a:p>
          <a:p>
            <a:endParaRPr lang="en-US" sz="2200" b="1" dirty="0"/>
          </a:p>
          <a:p>
            <a:pPr marL="0" indent="0">
              <a:buNone/>
            </a:pPr>
            <a:endParaRPr lang="en-US" sz="2200" dirty="0"/>
          </a:p>
        </p:txBody>
      </p:sp>
      <p:pic>
        <p:nvPicPr>
          <p:cNvPr id="8" name="Picture 7">
            <a:extLst>
              <a:ext uri="{FF2B5EF4-FFF2-40B4-BE49-F238E27FC236}">
                <a16:creationId xmlns:a16="http://schemas.microsoft.com/office/drawing/2014/main" id="{24FD2ED8-6EB0-890F-A2B7-A82600DA07C1}"/>
              </a:ext>
            </a:extLst>
          </p:cNvPr>
          <p:cNvPicPr>
            <a:picLocks noChangeAspect="1"/>
          </p:cNvPicPr>
          <p:nvPr/>
        </p:nvPicPr>
        <p:blipFill>
          <a:blip r:embed="rId2">
            <a:extLst>
              <a:ext uri="{28A0092B-C50C-407E-A947-70E740481C1C}">
                <a14:useLocalDpi xmlns:a14="http://schemas.microsoft.com/office/drawing/2010/main" val="0"/>
              </a:ext>
            </a:extLst>
          </a:blip>
          <a:srcRect l="10176" r="10176"/>
          <a:stretch/>
        </p:blipFill>
        <p:spPr>
          <a:xfrm>
            <a:off x="7675658" y="2093976"/>
            <a:ext cx="3941064" cy="4096512"/>
          </a:xfrm>
          <a:prstGeom prst="rect">
            <a:avLst/>
          </a:prstGeom>
        </p:spPr>
      </p:pic>
      <p:pic>
        <p:nvPicPr>
          <p:cNvPr id="4" name="Picture 3">
            <a:extLst>
              <a:ext uri="{FF2B5EF4-FFF2-40B4-BE49-F238E27FC236}">
                <a16:creationId xmlns:a16="http://schemas.microsoft.com/office/drawing/2014/main" id="{DAE7EDE5-CE15-F89A-91B6-C2BBCA7744AF}"/>
              </a:ext>
            </a:extLst>
          </p:cNvPr>
          <p:cNvPicPr>
            <a:picLocks noChangeAspect="1"/>
          </p:cNvPicPr>
          <p:nvPr/>
        </p:nvPicPr>
        <p:blipFill>
          <a:blip r:embed="rId3"/>
          <a:stretch>
            <a:fillRect/>
          </a:stretch>
        </p:blipFill>
        <p:spPr>
          <a:xfrm>
            <a:off x="375208" y="5949675"/>
            <a:ext cx="4797968" cy="481626"/>
          </a:xfrm>
          <a:prstGeom prst="rect">
            <a:avLst/>
          </a:prstGeom>
        </p:spPr>
      </p:pic>
    </p:spTree>
    <p:extLst>
      <p:ext uri="{BB962C8B-B14F-4D97-AF65-F5344CB8AC3E}">
        <p14:creationId xmlns:p14="http://schemas.microsoft.com/office/powerpoint/2010/main" val="2745550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3187</TotalTime>
  <Words>1465</Words>
  <Application>Microsoft Office PowerPoint</Application>
  <PresentationFormat>Widescreen</PresentationFormat>
  <Paragraphs>158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Protests &amp; Contract Controversies: Lessons Learned</vt:lpstr>
      <vt:lpstr>Protests by the numbers </vt:lpstr>
      <vt:lpstr>Contract Controversies by the numbers </vt:lpstr>
      <vt:lpstr>Panel Appeals </vt:lpstr>
      <vt:lpstr>Appeal by Narmour Wright, 2022-2</vt:lpstr>
      <vt:lpstr>Appeal by Rosenblum Coe Architects, 2022-4</vt:lpstr>
      <vt:lpstr>Appeal by SNB of Dillon (contract controversy)</vt:lpstr>
      <vt:lpstr>Appeal by SNB of Dillon</vt:lpstr>
      <vt:lpstr>Appeal by SNB of Dillon</vt:lpstr>
      <vt:lpstr>Appeal by SNB of Dillon</vt:lpstr>
      <vt:lpstr>Appeal by SNB of Dillon</vt:lpstr>
      <vt:lpstr>Appeal by SNB of Dillon</vt:lpstr>
      <vt:lpstr>Appeal by SNB of Dillon</vt:lpstr>
      <vt:lpstr>Appeal by SNB of Dillon</vt:lpstr>
      <vt:lpstr>Protests </vt:lpstr>
      <vt:lpstr>Selected Protests Granted </vt:lpstr>
      <vt:lpstr>Selected Protests Granted </vt:lpstr>
      <vt:lpstr>Selected Protests Denied </vt:lpstr>
      <vt:lpstr>Selected Protests Denied </vt:lpstr>
      <vt:lpstr>Selected Protests Denied </vt:lpstr>
      <vt:lpstr>Bonus John White Quote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Protests Update</dc:title>
  <dc:creator>Grier, Manton</dc:creator>
  <cp:lastModifiedBy>Grier, Manton</cp:lastModifiedBy>
  <cp:revision>23</cp:revision>
  <cp:lastPrinted>2023-10-24T19:38:45Z</cp:lastPrinted>
  <dcterms:created xsi:type="dcterms:W3CDTF">2023-04-26T18:32:03Z</dcterms:created>
  <dcterms:modified xsi:type="dcterms:W3CDTF">2023-10-24T20:15:12Z</dcterms:modified>
</cp:coreProperties>
</file>